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1"/>
  </p:notesMasterIdLst>
  <p:sldIdLst>
    <p:sldId id="256" r:id="rId5"/>
    <p:sldId id="741" r:id="rId6"/>
    <p:sldId id="739" r:id="rId7"/>
    <p:sldId id="386" r:id="rId8"/>
    <p:sldId id="339" r:id="rId9"/>
    <p:sldId id="387" r:id="rId10"/>
    <p:sldId id="402" r:id="rId11"/>
    <p:sldId id="403" r:id="rId12"/>
    <p:sldId id="405" r:id="rId13"/>
    <p:sldId id="406" r:id="rId14"/>
    <p:sldId id="388" r:id="rId15"/>
    <p:sldId id="389" r:id="rId16"/>
    <p:sldId id="390" r:id="rId17"/>
    <p:sldId id="391" r:id="rId18"/>
    <p:sldId id="392" r:id="rId19"/>
    <p:sldId id="398" r:id="rId20"/>
    <p:sldId id="399" r:id="rId21"/>
    <p:sldId id="400" r:id="rId22"/>
    <p:sldId id="401" r:id="rId23"/>
    <p:sldId id="407" r:id="rId24"/>
    <p:sldId id="408" r:id="rId25"/>
    <p:sldId id="429" r:id="rId26"/>
    <p:sldId id="430" r:id="rId27"/>
    <p:sldId id="284" r:id="rId28"/>
    <p:sldId id="740" r:id="rId29"/>
    <p:sldId id="286" r:id="rId30"/>
    <p:sldId id="287" r:id="rId31"/>
    <p:sldId id="434" r:id="rId32"/>
    <p:sldId id="435" r:id="rId33"/>
    <p:sldId id="436" r:id="rId34"/>
    <p:sldId id="437" r:id="rId35"/>
    <p:sldId id="438" r:id="rId36"/>
    <p:sldId id="432" r:id="rId37"/>
    <p:sldId id="431" r:id="rId38"/>
    <p:sldId id="306" r:id="rId39"/>
    <p:sldId id="309" r:id="rId40"/>
    <p:sldId id="425" r:id="rId41"/>
    <p:sldId id="426" r:id="rId42"/>
    <p:sldId id="419" r:id="rId43"/>
    <p:sldId id="424" r:id="rId44"/>
    <p:sldId id="302" r:id="rId45"/>
    <p:sldId id="433" r:id="rId46"/>
    <p:sldId id="418" r:id="rId47"/>
    <p:sldId id="428" r:id="rId48"/>
    <p:sldId id="427" r:id="rId49"/>
    <p:sldId id="420" r:id="rId50"/>
    <p:sldId id="421" r:id="rId51"/>
    <p:sldId id="422" r:id="rId52"/>
    <p:sldId id="423" r:id="rId53"/>
    <p:sldId id="439" r:id="rId54"/>
    <p:sldId id="264" r:id="rId55"/>
    <p:sldId id="409" r:id="rId56"/>
    <p:sldId id="410" r:id="rId57"/>
    <p:sldId id="411" r:id="rId58"/>
    <p:sldId id="412" r:id="rId59"/>
    <p:sldId id="397" r:id="rId60"/>
    <p:sldId id="396" r:id="rId61"/>
    <p:sldId id="395" r:id="rId62"/>
    <p:sldId id="393" r:id="rId63"/>
    <p:sldId id="394" r:id="rId64"/>
    <p:sldId id="413" r:id="rId65"/>
    <p:sldId id="414" r:id="rId66"/>
    <p:sldId id="415" r:id="rId67"/>
    <p:sldId id="416" r:id="rId68"/>
    <p:sldId id="417" r:id="rId69"/>
    <p:sldId id="440" r:id="rId70"/>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6A3A14-12B9-413A-AC02-F5CA9F165E9E}" v="1" dt="2025-07-10T12:13:54.8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025" autoAdjust="0"/>
  </p:normalViewPr>
  <p:slideViewPr>
    <p:cSldViewPr snapToGrid="0">
      <p:cViewPr varScale="1">
        <p:scale>
          <a:sx n="81" d="100"/>
          <a:sy n="81" d="100"/>
        </p:scale>
        <p:origin x="102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6E1AAB-ABE9-4797-BA29-224EAA3BDCB0}" type="datetimeFigureOut">
              <a:t>16/07/2025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82528A-504D-42C8-8112-D4335BF0C069}" type="slidenum">
              <a:t>‹#›</a:t>
            </a:fld>
            <a:endParaRPr lang="fr-FR"/>
          </a:p>
        </p:txBody>
      </p:sp>
    </p:spTree>
    <p:extLst>
      <p:ext uri="{BB962C8B-B14F-4D97-AF65-F5344CB8AC3E}">
        <p14:creationId xmlns:p14="http://schemas.microsoft.com/office/powerpoint/2010/main" val="1653109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olaris.shopify.co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designsystem.co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designsystems.com/"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tlassian.design/"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radfrost.com/blog/post/atomic-web-desig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radfrost.com/blog/post/interface-inventor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CDE2B-15A9-E69F-30FD-B3CED68DFE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E45242-45AA-2196-C631-F81B15E1C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5452F3-B2FD-7267-4647-AB9A0328BD93}"/>
              </a:ext>
            </a:extLst>
          </p:cNvPr>
          <p:cNvSpPr>
            <a:spLocks noGrp="1"/>
          </p:cNvSpPr>
          <p:nvPr>
            <p:ph type="body" idx="1"/>
          </p:nvPr>
        </p:nvSpPr>
        <p:spPr/>
        <p:txBody>
          <a:bodyPr/>
          <a:lstStyle/>
          <a:p>
            <a:endParaRPr lang="fr-BE" dirty="0"/>
          </a:p>
        </p:txBody>
      </p:sp>
      <p:sp>
        <p:nvSpPr>
          <p:cNvPr id="4" name="Slide Number Placeholder 3">
            <a:extLst>
              <a:ext uri="{FF2B5EF4-FFF2-40B4-BE49-F238E27FC236}">
                <a16:creationId xmlns:a16="http://schemas.microsoft.com/office/drawing/2014/main" id="{708D71EC-9B3B-64DE-6C88-245BAEF4B49D}"/>
              </a:ext>
            </a:extLst>
          </p:cNvPr>
          <p:cNvSpPr>
            <a:spLocks noGrp="1"/>
          </p:cNvSpPr>
          <p:nvPr>
            <p:ph type="sldNum" sz="quarter" idx="5"/>
          </p:nvPr>
        </p:nvSpPr>
        <p:spPr/>
        <p:txBody>
          <a:bodyPr/>
          <a:lstStyle/>
          <a:p>
            <a:fld id="{41209458-76B0-492C-AE3B-5216EDE26413}" type="slidenum">
              <a:rPr lang="fr-BE" smtClean="0"/>
              <a:t>2</a:t>
            </a:fld>
            <a:endParaRPr lang="fr-BE"/>
          </a:p>
        </p:txBody>
      </p:sp>
    </p:spTree>
    <p:extLst>
      <p:ext uri="{BB962C8B-B14F-4D97-AF65-F5344CB8AC3E}">
        <p14:creationId xmlns:p14="http://schemas.microsoft.com/office/powerpoint/2010/main" val="3518671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21</a:t>
            </a:fld>
            <a:endParaRPr lang="en-US"/>
          </a:p>
        </p:txBody>
      </p:sp>
    </p:spTree>
    <p:extLst>
      <p:ext uri="{BB962C8B-B14F-4D97-AF65-F5344CB8AC3E}">
        <p14:creationId xmlns:p14="http://schemas.microsoft.com/office/powerpoint/2010/main" val="473826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err="1"/>
              <a:t>Students</a:t>
            </a:r>
            <a:r>
              <a:rPr lang="fr-BE" dirty="0"/>
              <a:t> are free to chose a </a:t>
            </a:r>
            <a:r>
              <a:rPr lang="fr-BE" dirty="0" err="1"/>
              <a:t>homepage</a:t>
            </a:r>
            <a:endParaRPr lang="fr-BE" dirty="0"/>
          </a:p>
        </p:txBody>
      </p:sp>
      <p:sp>
        <p:nvSpPr>
          <p:cNvPr id="4" name="Slide Number Placeholder 3"/>
          <p:cNvSpPr>
            <a:spLocks noGrp="1"/>
          </p:cNvSpPr>
          <p:nvPr>
            <p:ph type="sldNum" sz="quarter" idx="5"/>
          </p:nvPr>
        </p:nvSpPr>
        <p:spPr/>
        <p:txBody>
          <a:bodyPr/>
          <a:lstStyle/>
          <a:p>
            <a:fld id="{C082528A-504D-42C8-8112-D4335BF0C069}" type="slidenum">
              <a:rPr lang="fr-BE" smtClean="0"/>
              <a:t>23</a:t>
            </a:fld>
            <a:endParaRPr lang="fr-BE"/>
          </a:p>
        </p:txBody>
      </p:sp>
    </p:spTree>
    <p:extLst>
      <p:ext uri="{BB962C8B-B14F-4D97-AF65-F5344CB8AC3E}">
        <p14:creationId xmlns:p14="http://schemas.microsoft.com/office/powerpoint/2010/main" val="2298391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9C064-A57E-FB9E-8BDE-065D41B910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DBE068-7557-E3C2-E1BB-EF54285EC4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7F62B6-839C-F4A2-C4D3-27121A1339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48809D-27F2-BEB3-B43B-74E4AC26A344}"/>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273597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en-US" b="1"/>
              <a:t>Objective:</a:t>
            </a:r>
            <a:r>
              <a:rPr lang="en-US"/>
              <a:t> Best practices for organizing a design system in Figma.</a:t>
            </a:r>
            <a:br>
              <a:rPr lang="en-US" dirty="0"/>
            </a:br>
            <a:r>
              <a:rPr lang="en-US"/>
              <a:t>🔹 </a:t>
            </a:r>
            <a:r>
              <a:rPr lang="en-US" b="1"/>
              <a:t>Common Structures:</a:t>
            </a:r>
            <a:endParaRPr lang="en-US" dirty="0"/>
          </a:p>
          <a:p>
            <a:pPr marL="285750" indent="-285750">
              <a:buFont typeface="Arial,Sans-Serif"/>
              <a:buChar char="•"/>
            </a:pPr>
            <a:r>
              <a:rPr lang="en-US" b="1"/>
              <a:t>Single File:</a:t>
            </a:r>
            <a:r>
              <a:rPr lang="en-US"/>
              <a:t> For small projects, everything in one place.</a:t>
            </a:r>
            <a:endParaRPr lang="en-US" dirty="0"/>
          </a:p>
          <a:p>
            <a:pPr marL="285750" indent="-285750">
              <a:buFont typeface="Arial,Sans-Serif"/>
              <a:buChar char="•"/>
            </a:pPr>
            <a:r>
              <a:rPr lang="en-US" b="1"/>
              <a:t>Style + Component Files:</a:t>
            </a:r>
            <a:r>
              <a:rPr lang="en-US"/>
              <a:t> Separate files for scalability.</a:t>
            </a:r>
            <a:endParaRPr lang="en-US" dirty="0"/>
          </a:p>
          <a:p>
            <a:pPr marL="285750" indent="-285750">
              <a:buFont typeface="Arial,Sans-Serif"/>
              <a:buChar char="•"/>
            </a:pPr>
            <a:r>
              <a:rPr lang="en-US" b="1"/>
              <a:t>Library System:</a:t>
            </a:r>
            <a:r>
              <a:rPr lang="en-US"/>
              <a:t> Swap styles (e.g., light/dark mode, branding variations).</a:t>
            </a:r>
            <a:endParaRPr lang="en-US" dirty="0"/>
          </a:p>
          <a:p>
            <a:r>
              <a:rPr lang="en-US"/>
              <a:t>🔹 </a:t>
            </a:r>
            <a:r>
              <a:rPr lang="en-US" b="1"/>
              <a:t>Why is this important?</a:t>
            </a:r>
            <a:endParaRPr lang="en-US" dirty="0"/>
          </a:p>
          <a:p>
            <a:pPr marL="285750" indent="-285750">
              <a:buFont typeface="Arial,Sans-Serif"/>
              <a:buChar char="•"/>
            </a:pPr>
            <a:r>
              <a:rPr lang="en-US"/>
              <a:t>Helps </a:t>
            </a:r>
            <a:r>
              <a:rPr lang="en-US" b="1"/>
              <a:t>reduce complexity</a:t>
            </a:r>
            <a:r>
              <a:rPr lang="en-US"/>
              <a:t> and </a:t>
            </a:r>
            <a:r>
              <a:rPr lang="en-US" b="1"/>
              <a:t>increase maintainability</a:t>
            </a:r>
            <a:r>
              <a:rPr lang="en-US"/>
              <a:t>.</a:t>
            </a:r>
            <a:endParaRPr lang="en-US" dirty="0"/>
          </a:p>
          <a:p>
            <a:endParaRPr lang="en-US"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32</a:t>
            </a:fld>
            <a:endParaRPr lang="en-US"/>
          </a:p>
        </p:txBody>
      </p:sp>
    </p:spTree>
    <p:extLst>
      <p:ext uri="{BB962C8B-B14F-4D97-AF65-F5344CB8AC3E}">
        <p14:creationId xmlns:p14="http://schemas.microsoft.com/office/powerpoint/2010/main" val="4207778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en-US" b="1"/>
              <a:t>Objective:</a:t>
            </a:r>
            <a:r>
              <a:rPr lang="en-US"/>
              <a:t> Define best practices for naming components and maintaining documentation.</a:t>
            </a:r>
            <a:br>
              <a:rPr lang="en-US" dirty="0"/>
            </a:br>
            <a:r>
              <a:rPr lang="en-US"/>
              <a:t>🔹 </a:t>
            </a:r>
            <a:r>
              <a:rPr lang="en-US" b="1"/>
              <a:t>Key Guidelines:</a:t>
            </a:r>
            <a:br>
              <a:rPr lang="en-US" b="1" dirty="0"/>
            </a:br>
            <a:r>
              <a:rPr lang="en-US" b="1"/>
              <a:t>✅ Use semantic names</a:t>
            </a:r>
            <a:r>
              <a:rPr lang="en-US"/>
              <a:t> instead of generic names (e.g., Primary Button instead of Button 1).</a:t>
            </a:r>
            <a:br>
              <a:rPr lang="en-US" dirty="0"/>
            </a:br>
            <a:r>
              <a:rPr lang="en-US"/>
              <a:t>✅ Group elements by </a:t>
            </a:r>
            <a:r>
              <a:rPr lang="en-US" b="1"/>
              <a:t>functionality</a:t>
            </a:r>
            <a:r>
              <a:rPr lang="en-US"/>
              <a:t> rather than style.</a:t>
            </a:r>
            <a:br>
              <a:rPr lang="en-US" dirty="0"/>
            </a:br>
            <a:r>
              <a:rPr lang="en-US"/>
              <a:t>✅ Maintain </a:t>
            </a:r>
            <a:r>
              <a:rPr lang="en-US" b="1"/>
              <a:t>comprehensive documentation</a:t>
            </a:r>
            <a:r>
              <a:rPr lang="en-US"/>
              <a:t> for developers and designers.</a:t>
            </a:r>
          </a:p>
          <a:p>
            <a:r>
              <a:rPr lang="en-US" dirty="0"/>
              <a:t>🔗 </a:t>
            </a:r>
            <a:r>
              <a:rPr lang="en-US" b="1" dirty="0"/>
              <a:t>Naming &amp; Documentation Resources: </a:t>
            </a:r>
            <a:r>
              <a:rPr lang="en-US" dirty="0"/>
              <a:t>https://designsystemchecklist.com/</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33</a:t>
            </a:fld>
            <a:endParaRPr lang="en-US"/>
          </a:p>
        </p:txBody>
      </p:sp>
    </p:spTree>
    <p:extLst>
      <p:ext uri="{BB962C8B-B14F-4D97-AF65-F5344CB8AC3E}">
        <p14:creationId xmlns:p14="http://schemas.microsoft.com/office/powerpoint/2010/main" val="1960571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41209458-76B0-492C-AE3B-5216EDE26413}" type="slidenum">
              <a:rPr lang="fr-BE" smtClean="0"/>
              <a:t>3</a:t>
            </a:fld>
            <a:endParaRPr lang="fr-BE"/>
          </a:p>
        </p:txBody>
      </p:sp>
    </p:spTree>
    <p:extLst>
      <p:ext uri="{BB962C8B-B14F-4D97-AF65-F5344CB8AC3E}">
        <p14:creationId xmlns:p14="http://schemas.microsoft.com/office/powerpoint/2010/main" val="1143010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611E1-D261-C7B0-22D6-505D3BC2E3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B7DF7B-9C6A-F7DE-E2AB-5538311AF4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472EA4-16FD-9F42-7B7C-DCEC416889D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C469A7B-6DD0-AEC6-B13A-B8FF66CE4DFB}"/>
              </a:ext>
            </a:extLst>
          </p:cNvPr>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2357868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Objective:</a:t>
            </a:r>
            <a:r>
              <a:rPr lang="en-US" dirty="0"/>
              <a:t> Explain different types of prototyping in UX/UI.</a:t>
            </a:r>
            <a:br>
              <a:rPr lang="en-US" dirty="0">
                <a:cs typeface="+mn-lt"/>
              </a:rPr>
            </a:br>
            <a:r>
              <a:rPr lang="en-US" dirty="0"/>
              <a:t>🔹 </a:t>
            </a:r>
            <a:r>
              <a:rPr lang="en-US" b="1" dirty="0"/>
              <a:t>Types of Prototypes:</a:t>
            </a:r>
            <a:br>
              <a:rPr lang="en-US" b="1" dirty="0">
                <a:cs typeface="+mn-lt"/>
              </a:rPr>
            </a:br>
            <a:r>
              <a:rPr lang="en-US" b="1" dirty="0"/>
              <a:t>1️⃣ Low-fidelity wireframes</a:t>
            </a:r>
            <a:r>
              <a:rPr lang="en-US" dirty="0"/>
              <a:t> – Quick sketches for early concept validation.</a:t>
            </a:r>
            <a:br>
              <a:rPr lang="en-US" dirty="0">
                <a:cs typeface="+mn-lt"/>
              </a:rPr>
            </a:br>
            <a:r>
              <a:rPr lang="en-US" dirty="0"/>
              <a:t>2️⃣ </a:t>
            </a:r>
            <a:r>
              <a:rPr lang="en-US" b="1" dirty="0"/>
              <a:t>High-fidelity wireframes</a:t>
            </a:r>
            <a:r>
              <a:rPr lang="en-US" dirty="0"/>
              <a:t> – More detailed, focusing on layout and structure.</a:t>
            </a:r>
            <a:br>
              <a:rPr lang="en-US" dirty="0">
                <a:cs typeface="+mn-lt"/>
              </a:rPr>
            </a:br>
            <a:r>
              <a:rPr lang="en-US" dirty="0"/>
              <a:t>3️⃣ </a:t>
            </a:r>
            <a:r>
              <a:rPr lang="en-US" b="1" dirty="0"/>
              <a:t>Interactive prototypes</a:t>
            </a:r>
            <a:r>
              <a:rPr lang="en-US" dirty="0"/>
              <a:t> – Simulated user interactions and flows.</a:t>
            </a:r>
          </a:p>
          <a:p>
            <a:r>
              <a:rPr lang="en-US" dirty="0"/>
              <a:t>🔹 </a:t>
            </a:r>
            <a:r>
              <a:rPr lang="en-US" b="1" dirty="0"/>
              <a:t>Why is this important?</a:t>
            </a:r>
            <a:endParaRPr lang="en-US" dirty="0"/>
          </a:p>
          <a:p>
            <a:pPr marL="285750" indent="-285750">
              <a:buFont typeface="Arial"/>
              <a:buChar char="•"/>
            </a:pPr>
            <a:r>
              <a:rPr lang="en-US" dirty="0"/>
              <a:t>Helps </a:t>
            </a:r>
            <a:r>
              <a:rPr lang="en-US" b="1" dirty="0"/>
              <a:t>validate ideas</a:t>
            </a:r>
            <a:r>
              <a:rPr lang="en-US" dirty="0"/>
              <a:t> before development, reducing costly rework.</a:t>
            </a:r>
            <a:endParaRPr lang="en-US" dirty="0">
              <a:ea typeface="Calibri"/>
              <a:cs typeface="Calibri"/>
            </a:endParaRPr>
          </a:p>
          <a:p>
            <a:pPr>
              <a:buFont typeface="Arial"/>
              <a:buChar char="•"/>
            </a:pPr>
            <a:r>
              <a:rPr lang="en-US"/>
              <a:t>🔗 </a:t>
            </a:r>
            <a:r>
              <a:rPr lang="en-US" b="1"/>
              <a:t>More on Prototyping:</a:t>
            </a:r>
            <a:endParaRPr lang="en-US" dirty="0">
              <a:ea typeface="Calibri"/>
              <a:cs typeface="Calibri"/>
            </a:endParaRPr>
          </a:p>
          <a:p>
            <a:pPr>
              <a:buFont typeface="Arial"/>
              <a:buChar char="•"/>
            </a:pPr>
            <a:r>
              <a:rPr lang="en-US"/>
              <a:t>Figma Prototyping Guide</a:t>
            </a:r>
          </a:p>
          <a:p>
            <a:pPr marL="285750" indent="-285750">
              <a:buFont typeface="Arial"/>
              <a:buChar char="•"/>
            </a:pP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49</a:t>
            </a:fld>
            <a:endParaRPr lang="en-US"/>
          </a:p>
        </p:txBody>
      </p:sp>
    </p:spTree>
    <p:extLst>
      <p:ext uri="{BB962C8B-B14F-4D97-AF65-F5344CB8AC3E}">
        <p14:creationId xmlns:p14="http://schemas.microsoft.com/office/powerpoint/2010/main" val="1630769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pages Figma, base, option, type of interactions =&gt; demonstration of the basics in Figma then</a:t>
            </a:r>
          </a:p>
          <a:p>
            <a:r>
              <a:rPr lang="en-US" dirty="0"/>
              <a:t>page Exercise 1 : Tell us a story using shapes only (please) =&gt; manipulation of basic shapes in Figma to create a story to present</a:t>
            </a:r>
          </a:p>
          <a:p>
            <a:r>
              <a:rPr lang="en-US" dirty="0"/>
              <a:t>pages overlays =&gt; demonstration then</a:t>
            </a:r>
          </a:p>
          <a:p>
            <a:r>
              <a:rPr lang="en-US" dirty="0"/>
              <a:t>page Exercise 2 : create something (a screen) with overlays</a:t>
            </a:r>
          </a:p>
          <a:p>
            <a:r>
              <a:rPr lang="en-US" dirty="0"/>
              <a:t>pages interactive components, variables =&gt; demonstration then</a:t>
            </a:r>
          </a:p>
          <a:p>
            <a:r>
              <a:rPr lang="en-US" dirty="0"/>
              <a:t>page Exercise 3 : we just ask you to create links for a prototype</a:t>
            </a:r>
            <a:endParaRPr lang="fr-BE" dirty="0"/>
          </a:p>
        </p:txBody>
      </p:sp>
      <p:sp>
        <p:nvSpPr>
          <p:cNvPr id="4" name="Slide Number Placeholder 3"/>
          <p:cNvSpPr>
            <a:spLocks noGrp="1"/>
          </p:cNvSpPr>
          <p:nvPr>
            <p:ph type="sldNum" sz="quarter" idx="5"/>
          </p:nvPr>
        </p:nvSpPr>
        <p:spPr/>
        <p:txBody>
          <a:bodyPr/>
          <a:lstStyle/>
          <a:p>
            <a:fld id="{C082528A-504D-42C8-8112-D4335BF0C069}" type="slidenum">
              <a:rPr lang="fr-BE" smtClean="0"/>
              <a:t>60</a:t>
            </a:fld>
            <a:endParaRPr lang="fr-BE"/>
          </a:p>
        </p:txBody>
      </p:sp>
    </p:spTree>
    <p:extLst>
      <p:ext uri="{BB962C8B-B14F-4D97-AF65-F5344CB8AC3E}">
        <p14:creationId xmlns:p14="http://schemas.microsoft.com/office/powerpoint/2010/main" val="839644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C082528A-504D-42C8-8112-D4335BF0C069}" type="slidenum">
              <a:rPr lang="fr-BE" smtClean="0"/>
              <a:t>66</a:t>
            </a:fld>
            <a:endParaRPr lang="fr-BE"/>
          </a:p>
        </p:txBody>
      </p:sp>
    </p:spTree>
    <p:extLst>
      <p:ext uri="{BB962C8B-B14F-4D97-AF65-F5344CB8AC3E}">
        <p14:creationId xmlns:p14="http://schemas.microsoft.com/office/powerpoint/2010/main" val="343664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en-US" b="1"/>
              <a:t>Objective:</a:t>
            </a:r>
            <a:r>
              <a:rPr lang="en-US"/>
              <a:t> Introduction to Design Systems and Prototyping in UX/UI.</a:t>
            </a:r>
            <a:br>
              <a:rPr lang="en-US" dirty="0"/>
            </a:br>
            <a:r>
              <a:rPr lang="en-US"/>
              <a:t>🔹 </a:t>
            </a:r>
            <a:r>
              <a:rPr lang="en-US" b="1"/>
              <a:t>Key Takeaways:</a:t>
            </a:r>
            <a:endParaRPr lang="en-US"/>
          </a:p>
          <a:p>
            <a:pPr marL="285750" indent="-285750">
              <a:buFont typeface="Arial"/>
              <a:buChar char="•"/>
            </a:pPr>
            <a:r>
              <a:rPr lang="en-US"/>
              <a:t>A </a:t>
            </a:r>
            <a:r>
              <a:rPr lang="en-US" b="1"/>
              <a:t>design system</a:t>
            </a:r>
            <a:r>
              <a:rPr lang="en-US"/>
              <a:t> is a structured set of </a:t>
            </a:r>
            <a:r>
              <a:rPr lang="en-US" b="1"/>
              <a:t>guidelines, best practices, and reusable UI components</a:t>
            </a:r>
            <a:r>
              <a:rPr lang="en-US"/>
              <a:t>.</a:t>
            </a:r>
          </a:p>
          <a:p>
            <a:pPr marL="285750" indent="-285750">
              <a:buFont typeface="Arial"/>
              <a:buChar char="•"/>
            </a:pPr>
            <a:r>
              <a:rPr lang="en-US"/>
              <a:t>It ensures </a:t>
            </a:r>
            <a:r>
              <a:rPr lang="en-US" b="1"/>
              <a:t>consistency</a:t>
            </a:r>
            <a:r>
              <a:rPr lang="en-US"/>
              <a:t>, reduces </a:t>
            </a:r>
            <a:r>
              <a:rPr lang="en-US" b="1"/>
              <a:t>redundancy</a:t>
            </a:r>
            <a:r>
              <a:rPr lang="en-US"/>
              <a:t>, and creates a </a:t>
            </a:r>
            <a:r>
              <a:rPr lang="en-US" b="1"/>
              <a:t>shared language</a:t>
            </a:r>
            <a:r>
              <a:rPr lang="en-US"/>
              <a:t> for design and development teams.</a:t>
            </a:r>
          </a:p>
          <a:p>
            <a:pPr marL="285750" indent="-285750">
              <a:buFont typeface="Arial"/>
              <a:buChar char="•"/>
            </a:pPr>
            <a:r>
              <a:rPr lang="en-US"/>
              <a:t>A well-implemented </a:t>
            </a:r>
            <a:r>
              <a:rPr lang="en-US" b="1"/>
              <a:t>design system</a:t>
            </a:r>
            <a:r>
              <a:rPr lang="en-US"/>
              <a:t> improves collaboration and efficiency.</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4</a:t>
            </a:fld>
            <a:endParaRPr lang="en-US"/>
          </a:p>
        </p:txBody>
      </p:sp>
    </p:spTree>
    <p:extLst>
      <p:ext uri="{BB962C8B-B14F-4D97-AF65-F5344CB8AC3E}">
        <p14:creationId xmlns:p14="http://schemas.microsoft.com/office/powerpoint/2010/main" val="1402314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1161ab1297_1_1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1161ab1297_1_1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 </a:t>
            </a:r>
            <a:r>
              <a:rPr lang="en-US" b="1" dirty="0"/>
              <a:t>Objective:</a:t>
            </a:r>
            <a:r>
              <a:rPr lang="en-US" dirty="0"/>
              <a:t> Define what a design system is and its core components.</a:t>
            </a:r>
            <a:br>
              <a:rPr lang="en-US" dirty="0"/>
            </a:br>
            <a:r>
              <a:rPr lang="en-US" dirty="0"/>
              <a:t>🔹 </a:t>
            </a:r>
            <a:r>
              <a:rPr lang="en-US" b="1" dirty="0"/>
              <a:t>Key Takeaways:</a:t>
            </a:r>
            <a:endParaRPr lang="en-US" dirty="0"/>
          </a:p>
          <a:p>
            <a:pPr marL="171450" indent="-171450">
              <a:buFont typeface="Arial"/>
              <a:buChar char="•"/>
            </a:pPr>
            <a:r>
              <a:rPr lang="en-US" dirty="0"/>
              <a:t>A design system is a </a:t>
            </a:r>
            <a:r>
              <a:rPr lang="en-US" b="1" dirty="0"/>
              <a:t>toolbox</a:t>
            </a:r>
            <a:r>
              <a:rPr lang="en-US" dirty="0"/>
              <a:t> for product teams, providing:</a:t>
            </a:r>
            <a:endParaRPr lang="en-US" dirty="0">
              <a:ea typeface="Calibri"/>
              <a:cs typeface="Calibri"/>
            </a:endParaRPr>
          </a:p>
          <a:p>
            <a:pPr marL="628650" lvl="1" indent="-171450">
              <a:buFont typeface="Arial"/>
              <a:buChar char="•"/>
            </a:pPr>
            <a:r>
              <a:rPr lang="en-US" b="1" dirty="0"/>
              <a:t>Standardized components</a:t>
            </a:r>
            <a:r>
              <a:rPr lang="en-US" dirty="0"/>
              <a:t> (buttons, inputs, typography).</a:t>
            </a:r>
            <a:endParaRPr lang="en-US" dirty="0">
              <a:ea typeface="Calibri"/>
              <a:cs typeface="Calibri"/>
            </a:endParaRPr>
          </a:p>
          <a:p>
            <a:pPr marL="628650" lvl="1" indent="-171450">
              <a:buFont typeface="Arial"/>
              <a:buChar char="•"/>
            </a:pPr>
            <a:r>
              <a:rPr lang="en-US" b="1" dirty="0"/>
              <a:t>Guidelines for branding, UX, accessibility, and development.</a:t>
            </a:r>
            <a:endParaRPr lang="en-US" dirty="0"/>
          </a:p>
          <a:p>
            <a:pPr marL="628650" lvl="1" indent="-171450">
              <a:buFont typeface="Arial"/>
              <a:buChar char="•"/>
            </a:pPr>
            <a:r>
              <a:rPr lang="en-US" b="1" dirty="0"/>
              <a:t>Patterns for consistent user experiences.</a:t>
            </a:r>
            <a:endParaRPr lang="en-US" dirty="0"/>
          </a:p>
          <a:p>
            <a:pPr marL="171450" indent="-171450">
              <a:buFont typeface="Arial"/>
              <a:buChar char="•"/>
            </a:pPr>
            <a:r>
              <a:rPr lang="en-US" dirty="0"/>
              <a:t>It facilitates </a:t>
            </a:r>
            <a:r>
              <a:rPr lang="en-US" b="1" dirty="0"/>
              <a:t>cross-team collaboration</a:t>
            </a:r>
            <a:r>
              <a:rPr lang="en-US" dirty="0"/>
              <a:t> and scales design efficiently.</a:t>
            </a:r>
            <a:endParaRPr lang="en-US" dirty="0">
              <a:ea typeface="Calibri"/>
              <a:cs typeface="Calibri"/>
            </a:endParaRPr>
          </a:p>
          <a:p>
            <a:r>
              <a:rPr lang="en-US" dirty="0"/>
              <a:t>🔗 </a:t>
            </a:r>
            <a:r>
              <a:rPr lang="en-US" b="1" dirty="0"/>
              <a:t>Examples:</a:t>
            </a:r>
            <a:endParaRPr lang="en-US" dirty="0"/>
          </a:p>
          <a:p>
            <a:pPr marL="171450" indent="-171450">
              <a:buFont typeface="Arial"/>
              <a:buChar char="•"/>
            </a:pPr>
            <a:r>
              <a:rPr lang="en-US" dirty="0">
                <a:hlinkClick r:id="rId3"/>
              </a:rPr>
              <a:t>Polaris (Shopify)</a:t>
            </a:r>
            <a:endParaRPr lang="en-US" dirty="0"/>
          </a:p>
          <a:p>
            <a:pPr marL="171450" indent="-171450">
              <a:buFont typeface="Arial"/>
              <a:buChar char="•"/>
            </a:pPr>
            <a:r>
              <a:rPr lang="en-US" dirty="0"/>
              <a:t>Material Design (Google)</a:t>
            </a:r>
            <a:endParaRPr lang="en-US" dirty="0">
              <a:ea typeface="Calibri"/>
              <a:cs typeface="Calibri"/>
            </a:endParaRPr>
          </a:p>
          <a:p>
            <a:pPr marL="0" lvl="0" indent="0" algn="l">
              <a:spcBef>
                <a:spcPts val="0"/>
              </a:spcBef>
              <a:spcAft>
                <a:spcPts val="0"/>
              </a:spcAft>
              <a:buNone/>
            </a:pPr>
            <a:endParaRPr dirty="0">
              <a:ea typeface="Calibri"/>
              <a:cs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Objective:</a:t>
            </a:r>
            <a:r>
              <a:rPr lang="en-US" dirty="0"/>
              <a:t> Highlight the advantages of using a design system.</a:t>
            </a:r>
            <a:br>
              <a:rPr lang="en-US" dirty="0">
                <a:cs typeface="+mn-lt"/>
              </a:rPr>
            </a:br>
            <a:r>
              <a:rPr lang="en-US" dirty="0"/>
              <a:t>🔹 </a:t>
            </a:r>
            <a:r>
              <a:rPr lang="en-US" b="1" dirty="0"/>
              <a:t>Key Benefits:</a:t>
            </a:r>
            <a:br>
              <a:rPr lang="en-US" b="1" dirty="0">
                <a:cs typeface="+mn-lt"/>
              </a:rPr>
            </a:br>
            <a:r>
              <a:rPr lang="en-US" b="1" dirty="0"/>
              <a:t>✅ Consistency</a:t>
            </a:r>
            <a:r>
              <a:rPr lang="en-US" dirty="0"/>
              <a:t> across products and platforms.</a:t>
            </a:r>
            <a:br>
              <a:rPr lang="en-US" dirty="0">
                <a:cs typeface="+mn-lt"/>
              </a:rPr>
            </a:br>
            <a:r>
              <a:rPr lang="en-US" dirty="0"/>
              <a:t>✅ </a:t>
            </a:r>
            <a:r>
              <a:rPr lang="en-US" b="1" dirty="0"/>
              <a:t>Time and cost savings</a:t>
            </a:r>
            <a:r>
              <a:rPr lang="en-US" dirty="0"/>
              <a:t> (reducing redundant work).</a:t>
            </a:r>
            <a:br>
              <a:rPr lang="en-US" dirty="0">
                <a:cs typeface="+mn-lt"/>
              </a:rPr>
            </a:br>
            <a:r>
              <a:rPr lang="en-US" dirty="0"/>
              <a:t>✅ </a:t>
            </a:r>
            <a:r>
              <a:rPr lang="en-US" b="1" dirty="0"/>
              <a:t>Faster development cycles</a:t>
            </a:r>
            <a:r>
              <a:rPr lang="en-US" dirty="0"/>
              <a:t> with reusable components.</a:t>
            </a:r>
            <a:br>
              <a:rPr lang="en-US" dirty="0">
                <a:cs typeface="+mn-lt"/>
              </a:rPr>
            </a:br>
            <a:r>
              <a:rPr lang="en-US" dirty="0"/>
              <a:t>✅ </a:t>
            </a:r>
            <a:r>
              <a:rPr lang="en-US" b="1" dirty="0"/>
              <a:t>Centralized maintenance</a:t>
            </a:r>
            <a:r>
              <a:rPr lang="en-US" dirty="0"/>
              <a:t>, making updates easier.</a:t>
            </a:r>
            <a:br>
              <a:rPr lang="en-US" dirty="0">
                <a:cs typeface="+mn-lt"/>
              </a:rPr>
            </a:br>
            <a:r>
              <a:rPr lang="en-US" dirty="0"/>
              <a:t>✅ </a:t>
            </a:r>
            <a:r>
              <a:rPr lang="en-US" b="1" dirty="0"/>
              <a:t>Improved communication</a:t>
            </a:r>
            <a:r>
              <a:rPr lang="en-US" dirty="0"/>
              <a:t> between designers, developers, and stakeholders.</a:t>
            </a:r>
          </a:p>
          <a:p>
            <a:r>
              <a:rPr lang="en-US" dirty="0"/>
              <a:t>🔗 </a:t>
            </a:r>
            <a:r>
              <a:rPr lang="en-US" b="1" dirty="0"/>
              <a:t>Additional Reading:</a:t>
            </a:r>
            <a:endParaRPr lang="en-US" dirty="0"/>
          </a:p>
          <a:p>
            <a:pPr marL="285750" indent="-285750">
              <a:buFont typeface="Arial"/>
              <a:buChar char="•"/>
            </a:pPr>
            <a:r>
              <a:rPr lang="en-US" dirty="0">
                <a:hlinkClick r:id="rId3"/>
              </a:rPr>
              <a:t>Design System ROI Calculator</a:t>
            </a:r>
            <a:r>
              <a:rPr lang="en-US" dirty="0"/>
              <a:t> </a:t>
            </a:r>
            <a:r>
              <a:rPr lang="en-US" dirty="0">
                <a:hlinkClick r:id="rId4"/>
              </a:rPr>
              <a:t>https://www.designsystems.com/</a:t>
            </a:r>
            <a:r>
              <a:rPr lang="en-US" dirty="0"/>
              <a:t> </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6</a:t>
            </a:fld>
            <a:endParaRPr lang="en-US"/>
          </a:p>
        </p:txBody>
      </p:sp>
    </p:spTree>
    <p:extLst>
      <p:ext uri="{BB962C8B-B14F-4D97-AF65-F5344CB8AC3E}">
        <p14:creationId xmlns:p14="http://schemas.microsoft.com/office/powerpoint/2010/main" val="4002772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Objective:</a:t>
            </a:r>
            <a:r>
              <a:rPr lang="en-US" dirty="0"/>
              <a:t> Showcase real-world design systems.</a:t>
            </a:r>
            <a:br>
              <a:rPr lang="en-US" dirty="0">
                <a:cs typeface="+mn-lt"/>
              </a:rPr>
            </a:br>
            <a:r>
              <a:rPr lang="en-US" dirty="0"/>
              <a:t>🔹 </a:t>
            </a:r>
            <a:r>
              <a:rPr lang="en-US" b="1" dirty="0"/>
              <a:t>Key Takeaways:</a:t>
            </a:r>
            <a:endParaRPr lang="en-US" dirty="0"/>
          </a:p>
          <a:p>
            <a:pPr marL="285750" indent="-285750">
              <a:buFont typeface="Arial"/>
              <a:buChar char="•"/>
            </a:pPr>
            <a:r>
              <a:rPr lang="en-US" dirty="0"/>
              <a:t>Large companies maintain public design systems for </a:t>
            </a:r>
            <a:r>
              <a:rPr lang="en-US" b="1" dirty="0"/>
              <a:t>scalability and efficiency</a:t>
            </a:r>
            <a:r>
              <a:rPr lang="en-US" dirty="0"/>
              <a:t>.</a:t>
            </a:r>
            <a:endParaRPr lang="en-US" dirty="0">
              <a:ea typeface="Calibri"/>
              <a:cs typeface="Calibri"/>
            </a:endParaRPr>
          </a:p>
          <a:p>
            <a:pPr marL="285750" indent="-285750">
              <a:buFont typeface="Arial"/>
              <a:buChar char="•"/>
            </a:pPr>
            <a:r>
              <a:rPr lang="en-US" dirty="0"/>
              <a:t>Example systems:</a:t>
            </a:r>
            <a:endParaRPr lang="en-US" dirty="0">
              <a:ea typeface="Calibri"/>
              <a:cs typeface="Calibri"/>
            </a:endParaRPr>
          </a:p>
          <a:p>
            <a:pPr marL="285750" lvl="1" indent="-285750">
              <a:buFont typeface="Arial"/>
              <a:buChar char="•"/>
            </a:pPr>
            <a:r>
              <a:rPr lang="en-US" b="1" dirty="0"/>
              <a:t>Atlassian</a:t>
            </a:r>
            <a:r>
              <a:rPr lang="en-US" dirty="0"/>
              <a:t> – Focuses on </a:t>
            </a:r>
            <a:r>
              <a:rPr lang="en-US" b="1" dirty="0"/>
              <a:t>foundations, components, design tokens</a:t>
            </a:r>
            <a:r>
              <a:rPr lang="en-US" dirty="0"/>
              <a:t>.</a:t>
            </a:r>
            <a:endParaRPr lang="en-US" dirty="0">
              <a:ea typeface="Calibri"/>
              <a:cs typeface="Calibri"/>
            </a:endParaRPr>
          </a:p>
          <a:p>
            <a:pPr marL="285750" lvl="1" indent="-285750">
              <a:buFont typeface="Arial"/>
              <a:buChar char="•"/>
            </a:pPr>
            <a:r>
              <a:rPr lang="en-US" b="1" dirty="0"/>
              <a:t>IBM Carbon</a:t>
            </a:r>
            <a:r>
              <a:rPr lang="en-US" dirty="0"/>
              <a:t> – Emphasizes </a:t>
            </a:r>
            <a:r>
              <a:rPr lang="en-US" b="1" dirty="0"/>
              <a:t>accessibility, development, and data visualization</a:t>
            </a:r>
            <a:r>
              <a:rPr lang="en-US" dirty="0"/>
              <a:t>.</a:t>
            </a:r>
            <a:endParaRPr lang="en-US" dirty="0">
              <a:ea typeface="Calibri"/>
              <a:cs typeface="Calibri"/>
            </a:endParaRPr>
          </a:p>
          <a:p>
            <a:pPr marL="285750" lvl="1" indent="-285750">
              <a:buFont typeface="Arial"/>
              <a:buChar char="•"/>
            </a:pPr>
            <a:r>
              <a:rPr lang="en-US" b="1" dirty="0"/>
              <a:t>Shopify Polaris</a:t>
            </a:r>
            <a:r>
              <a:rPr lang="en-US" dirty="0"/>
              <a:t> – Built for </a:t>
            </a:r>
            <a:r>
              <a:rPr lang="en-US" b="1" dirty="0"/>
              <a:t>e-commerce experiences</a:t>
            </a:r>
            <a:r>
              <a:rPr lang="en-US" dirty="0"/>
              <a:t>.</a:t>
            </a:r>
            <a:endParaRPr lang="en-US" dirty="0">
              <a:ea typeface="Calibri"/>
              <a:cs typeface="Calibri"/>
            </a:endParaRPr>
          </a:p>
          <a:p>
            <a:pPr marL="285750" indent="-285750">
              <a:buFont typeface="Arial"/>
              <a:buChar char="•"/>
            </a:pPr>
            <a:r>
              <a:rPr lang="en-US" dirty="0"/>
              <a:t>Design tokens are </a:t>
            </a:r>
            <a:r>
              <a:rPr lang="en-US" b="1" dirty="0"/>
              <a:t>scalable variables</a:t>
            </a:r>
            <a:r>
              <a:rPr lang="en-US" dirty="0"/>
              <a:t> for colors, typography, and spacing.</a:t>
            </a:r>
            <a:endParaRPr lang="en-US" dirty="0">
              <a:ea typeface="Calibri"/>
              <a:cs typeface="Calibri"/>
            </a:endParaRPr>
          </a:p>
          <a:p>
            <a:r>
              <a:rPr lang="en-US" dirty="0"/>
              <a:t>🔗 </a:t>
            </a:r>
            <a:r>
              <a:rPr lang="en-US" b="1" dirty="0">
                <a:ea typeface="Calibri"/>
                <a:cs typeface="Calibri"/>
              </a:rPr>
              <a:t>Additional reading: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Light"/>
                <a:hlinkClick r:id="rId3"/>
              </a:rPr>
              <a:t>https://atlassian.design/</a:t>
            </a:r>
            <a:r>
              <a:rPr lang="en-US" dirty="0">
                <a:latin typeface="Bahnschrift SemiLight"/>
              </a:rPr>
              <a:t> </a:t>
            </a:r>
          </a:p>
          <a:p>
            <a:endParaRPr lang="en-US" b="1"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7</a:t>
            </a:fld>
            <a:endParaRPr lang="en-US"/>
          </a:p>
        </p:txBody>
      </p:sp>
    </p:spTree>
    <p:extLst>
      <p:ext uri="{BB962C8B-B14F-4D97-AF65-F5344CB8AC3E}">
        <p14:creationId xmlns:p14="http://schemas.microsoft.com/office/powerpoint/2010/main" val="4033395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Objective:</a:t>
            </a:r>
            <a:r>
              <a:rPr lang="en-US" dirty="0"/>
              <a:t> Explain the core principles behind a design system.</a:t>
            </a:r>
            <a:br>
              <a:rPr lang="en-US" dirty="0"/>
            </a:br>
            <a:r>
              <a:rPr lang="en-US" dirty="0"/>
              <a:t>🔹 </a:t>
            </a:r>
            <a:r>
              <a:rPr lang="en-US" b="1" dirty="0"/>
              <a:t>Key Takeaways:</a:t>
            </a:r>
            <a:endParaRPr lang="en-US" dirty="0"/>
          </a:p>
          <a:p>
            <a:pPr marL="285750" indent="-285750">
              <a:buFont typeface="Arial"/>
              <a:buChar char="•"/>
            </a:pPr>
            <a:r>
              <a:rPr lang="en-US" dirty="0"/>
              <a:t>A design system is </a:t>
            </a:r>
            <a:r>
              <a:rPr lang="en-US" b="1" dirty="0"/>
              <a:t>never truly finished</a:t>
            </a:r>
            <a:r>
              <a:rPr lang="en-US" dirty="0"/>
              <a:t>; it evolves with the product.</a:t>
            </a:r>
          </a:p>
          <a:p>
            <a:pPr marL="285750" indent="-285750">
              <a:buFont typeface="Arial"/>
              <a:buChar char="•"/>
            </a:pPr>
            <a:r>
              <a:rPr lang="en-US" dirty="0"/>
              <a:t>It requires </a:t>
            </a:r>
            <a:r>
              <a:rPr lang="en-US" b="1" dirty="0"/>
              <a:t>dedicated ownership</a:t>
            </a:r>
            <a:r>
              <a:rPr lang="en-US" dirty="0"/>
              <a:t>, including UX, UI, developers, and product managers.</a:t>
            </a:r>
          </a:p>
          <a:p>
            <a:pPr marL="285750" indent="-285750">
              <a:buFont typeface="Arial"/>
              <a:buChar char="•"/>
            </a:pPr>
            <a:r>
              <a:rPr lang="en-US" dirty="0"/>
              <a:t>Collaboration and governance are essential for </a:t>
            </a:r>
            <a:r>
              <a:rPr lang="en-US" b="1" dirty="0"/>
              <a:t>long-term adoption and consistency</a:t>
            </a:r>
            <a:r>
              <a:rPr lang="en-US" dirty="0"/>
              <a:t>.</a:t>
            </a:r>
          </a:p>
          <a:p>
            <a:r>
              <a:rPr lang="en-US" dirty="0"/>
              <a:t>🔗 </a:t>
            </a:r>
            <a:r>
              <a:rPr lang="en-US" b="1" dirty="0"/>
              <a:t>Recommended Reading:</a:t>
            </a:r>
            <a:endParaRPr lang="en-US" dirty="0"/>
          </a:p>
          <a:p>
            <a:pPr marL="285750" indent="-285750">
              <a:buFont typeface="Arial"/>
              <a:buChar char="•"/>
            </a:pPr>
            <a:r>
              <a:rPr lang="en-US" dirty="0">
                <a:hlinkClick r:id="rId3"/>
              </a:rPr>
              <a:t>Atomic Design by Brad Frost</a:t>
            </a:r>
            <a:r>
              <a:rPr lang="en-US" dirty="0"/>
              <a:t> </a:t>
            </a:r>
            <a:r>
              <a:rPr lang="en-US" dirty="0">
                <a:hlinkClick r:id="rId3"/>
              </a:rPr>
              <a:t>https://bradfrost.com/blog/post/atomic-web-design/</a:t>
            </a:r>
            <a:r>
              <a:rPr lang="en-US" dirty="0"/>
              <a:t> </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11</a:t>
            </a:fld>
            <a:endParaRPr lang="en-US"/>
          </a:p>
        </p:txBody>
      </p:sp>
    </p:spTree>
    <p:extLst>
      <p:ext uri="{BB962C8B-B14F-4D97-AF65-F5344CB8AC3E}">
        <p14:creationId xmlns:p14="http://schemas.microsoft.com/office/powerpoint/2010/main" val="43736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Objective:</a:t>
            </a:r>
            <a:r>
              <a:rPr lang="en-US" dirty="0"/>
              <a:t> Identify key stakeholders in a design system.</a:t>
            </a:r>
            <a:br>
              <a:rPr lang="en-US" dirty="0">
                <a:cs typeface="+mn-lt"/>
              </a:rPr>
            </a:br>
            <a:r>
              <a:rPr lang="en-US" dirty="0"/>
              <a:t>🔹 </a:t>
            </a:r>
            <a:r>
              <a:rPr lang="en-US" b="1" dirty="0"/>
              <a:t>Key Roles:</a:t>
            </a:r>
            <a:br>
              <a:rPr lang="en-US" b="1" dirty="0">
                <a:cs typeface="+mn-lt"/>
              </a:rPr>
            </a:br>
            <a:r>
              <a:rPr lang="en-US" b="1" dirty="0"/>
              <a:t>👤 Core Team:</a:t>
            </a:r>
            <a:r>
              <a:rPr lang="en-US" dirty="0"/>
              <a:t> Defines the system, validates new components, maintains consistency.</a:t>
            </a:r>
            <a:br>
              <a:rPr lang="en-US" dirty="0">
                <a:cs typeface="+mn-lt"/>
              </a:rPr>
            </a:br>
            <a:r>
              <a:rPr lang="en-US" dirty="0"/>
              <a:t>👥 </a:t>
            </a:r>
            <a:r>
              <a:rPr lang="en-US" b="1" dirty="0"/>
              <a:t>Product Team:</a:t>
            </a:r>
            <a:r>
              <a:rPr lang="en-US" dirty="0"/>
              <a:t> First adopters of the system, contribute to improvements.</a:t>
            </a:r>
            <a:br>
              <a:rPr lang="en-US" dirty="0">
                <a:cs typeface="+mn-lt"/>
              </a:rPr>
            </a:br>
            <a:r>
              <a:rPr lang="en-US" dirty="0"/>
              <a:t>👨‍💻 </a:t>
            </a:r>
            <a:r>
              <a:rPr lang="en-US" b="1" dirty="0"/>
              <a:t>Developers &amp; Designers:</a:t>
            </a:r>
            <a:r>
              <a:rPr lang="en-US" dirty="0"/>
              <a:t> Implement, iterate, and refine components.</a:t>
            </a:r>
            <a:br>
              <a:rPr lang="en-US" dirty="0">
                <a:cs typeface="+mn-lt"/>
              </a:rPr>
            </a:br>
            <a:r>
              <a:rPr lang="en-US" dirty="0"/>
              <a:t>📢 </a:t>
            </a:r>
            <a:r>
              <a:rPr lang="en-US" b="1" dirty="0"/>
              <a:t>Stakeholders (PMs, Accessibility Experts):</a:t>
            </a:r>
            <a:r>
              <a:rPr lang="en-US" dirty="0"/>
              <a:t> Ensure system adoption across teams.</a:t>
            </a:r>
          </a:p>
          <a:p>
            <a:r>
              <a:rPr lang="en-US" dirty="0"/>
              <a:t>🔹 </a:t>
            </a:r>
            <a:r>
              <a:rPr lang="en-US" b="1" dirty="0"/>
              <a:t>Why is this important?</a:t>
            </a:r>
            <a:endParaRPr lang="en-US" dirty="0"/>
          </a:p>
          <a:p>
            <a:pPr marL="285750" indent="-285750">
              <a:buFont typeface="Arial"/>
              <a:buChar char="•"/>
            </a:pPr>
            <a:r>
              <a:rPr lang="en-US" dirty="0"/>
              <a:t>Having </a:t>
            </a:r>
            <a:r>
              <a:rPr lang="en-US" b="1" dirty="0"/>
              <a:t>clear ownership and processes</a:t>
            </a:r>
            <a:r>
              <a:rPr lang="en-US" dirty="0"/>
              <a:t> ensures </a:t>
            </a:r>
            <a:r>
              <a:rPr lang="en-US" b="1" dirty="0"/>
              <a:t>scalability and consistency</a:t>
            </a:r>
            <a:r>
              <a:rPr lang="en-US" dirty="0"/>
              <a:t>.</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12</a:t>
            </a:fld>
            <a:endParaRPr lang="en-US"/>
          </a:p>
        </p:txBody>
      </p:sp>
    </p:spTree>
    <p:extLst>
      <p:ext uri="{BB962C8B-B14F-4D97-AF65-F5344CB8AC3E}">
        <p14:creationId xmlns:p14="http://schemas.microsoft.com/office/powerpoint/2010/main" val="2032300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Objective:</a:t>
            </a:r>
            <a:r>
              <a:rPr lang="en-US" dirty="0"/>
              <a:t> Outline the process of creating a design system.</a:t>
            </a:r>
            <a:br>
              <a:rPr lang="en-US" dirty="0">
                <a:cs typeface="+mn-lt"/>
              </a:rPr>
            </a:br>
            <a:r>
              <a:rPr lang="en-US" dirty="0"/>
              <a:t>🔹 </a:t>
            </a:r>
            <a:r>
              <a:rPr lang="en-US" b="1" dirty="0"/>
              <a:t>Step-by-Step Approach:</a:t>
            </a:r>
            <a:br>
              <a:rPr lang="en-US" b="1" dirty="0">
                <a:cs typeface="+mn-lt"/>
              </a:rPr>
            </a:br>
            <a:r>
              <a:rPr lang="en-US" b="1" dirty="0"/>
              <a:t>1️⃣ Inventory of existing components &amp; branding assets</a:t>
            </a:r>
            <a:br>
              <a:rPr lang="en-US" b="1" dirty="0">
                <a:cs typeface="+mn-lt"/>
              </a:rPr>
            </a:br>
            <a:r>
              <a:rPr lang="en-US" b="1" dirty="0"/>
              <a:t>2️⃣ Definition of experience principles &amp; alignment across teams</a:t>
            </a:r>
            <a:br>
              <a:rPr lang="en-US" b="1" dirty="0">
                <a:cs typeface="+mn-lt"/>
              </a:rPr>
            </a:br>
            <a:r>
              <a:rPr lang="en-US" b="1" dirty="0"/>
              <a:t>3️⃣ Prioritization of components based on value &amp; impact</a:t>
            </a:r>
            <a:br>
              <a:rPr lang="en-US" b="1" dirty="0">
                <a:cs typeface="+mn-lt"/>
              </a:rPr>
            </a:br>
            <a:r>
              <a:rPr lang="en-US" b="1" dirty="0"/>
              <a:t>4️⃣ Implementation &amp; documentation</a:t>
            </a:r>
            <a:br>
              <a:rPr lang="en-US" b="1" dirty="0">
                <a:cs typeface="+mn-lt"/>
              </a:rPr>
            </a:br>
            <a:r>
              <a:rPr lang="en-US" b="1" dirty="0"/>
              <a:t>5️⃣ Measuring success with KPIs</a:t>
            </a:r>
            <a:endParaRPr lang="en-US" dirty="0"/>
          </a:p>
          <a:p>
            <a:r>
              <a:rPr lang="en-US" dirty="0"/>
              <a:t>🔗 </a:t>
            </a:r>
            <a:r>
              <a:rPr lang="en-US" b="1" dirty="0"/>
              <a:t>Helpful Resources:</a:t>
            </a:r>
            <a:endParaRPr lang="en-US" dirty="0"/>
          </a:p>
          <a:p>
            <a:pPr marL="285750" indent="-285750">
              <a:buFont typeface="Arial"/>
              <a:buChar char="•"/>
            </a:pPr>
            <a:r>
              <a:rPr lang="en-US" dirty="0">
                <a:hlinkClick r:id="rId3"/>
              </a:rPr>
              <a:t>Interface Inventory Guide by Brad Frost</a:t>
            </a:r>
            <a:r>
              <a:rPr lang="en-US" dirty="0"/>
              <a:t> https://bradfrost.com/blog/post/interface-inventory/</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082528A-504D-42C8-8112-D4335BF0C069}" type="slidenum">
              <a:rPr lang="en-US"/>
              <a:t>14</a:t>
            </a:fld>
            <a:endParaRPr lang="en-US"/>
          </a:p>
        </p:txBody>
      </p:sp>
    </p:spTree>
    <p:extLst>
      <p:ext uri="{BB962C8B-B14F-4D97-AF65-F5344CB8AC3E}">
        <p14:creationId xmlns:p14="http://schemas.microsoft.com/office/powerpoint/2010/main" val="14676786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14" name="Slika 13">
            <a:extLst>
              <a:ext uri="{FF2B5EF4-FFF2-40B4-BE49-F238E27FC236}">
                <a16:creationId xmlns:a16="http://schemas.microsoft.com/office/drawing/2014/main" id="{8FBD081C-E6C2-807B-F622-45A52F57D6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2468084"/>
            <a:ext cx="9144000" cy="2387600"/>
          </a:xfrm>
        </p:spPr>
        <p:txBody>
          <a:bodyPr anchor="b"/>
          <a:lstStyle>
            <a:lvl1pPr algn="r">
              <a:defRPr sz="6000">
                <a:latin typeface="Montserrat" panose="00000500000000000000" pitchFamily="2" charset="-18"/>
              </a:defRPr>
            </a:lvl1pPr>
          </a:lstStyle>
          <a:p>
            <a:r>
              <a:rPr lang="hr-HR"/>
              <a:t>DOCUMENT TITLE</a:t>
            </a:r>
          </a:p>
        </p:txBody>
      </p:sp>
      <p:sp>
        <p:nvSpPr>
          <p:cNvPr id="3" name="Podnaslov 2">
            <a:extLst>
              <a:ext uri="{FF2B5EF4-FFF2-40B4-BE49-F238E27FC236}">
                <a16:creationId xmlns:a16="http://schemas.microsoft.com/office/drawing/2014/main" id="{7A61E420-EBAD-A9E6-F448-076E17D0F241}"/>
              </a:ext>
            </a:extLst>
          </p:cNvPr>
          <p:cNvSpPr>
            <a:spLocks noGrp="1"/>
          </p:cNvSpPr>
          <p:nvPr>
            <p:ph type="subTitle" idx="1" hasCustomPrompt="1"/>
          </p:nvPr>
        </p:nvSpPr>
        <p:spPr>
          <a:xfrm>
            <a:off x="2455653" y="4947759"/>
            <a:ext cx="9144000" cy="1655762"/>
          </a:xfrm>
        </p:spPr>
        <p:txBody>
          <a:bodyPr/>
          <a:lstStyle>
            <a:lvl1pPr marL="0" indent="0" algn="r">
              <a:buNone/>
              <a:defRPr sz="2400">
                <a:latin typeface="Montserrat" panose="00000500000000000000" pitchFamily="2"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a:t>SUBHEADING</a:t>
            </a:r>
          </a:p>
        </p:txBody>
      </p:sp>
    </p:spTree>
    <p:extLst>
      <p:ext uri="{BB962C8B-B14F-4D97-AF65-F5344CB8AC3E}">
        <p14:creationId xmlns:p14="http://schemas.microsoft.com/office/powerpoint/2010/main" val="163797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3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HOMEWORK</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52130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4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428"/>
            <a:ext cx="12191996"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ASSESSMENTS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5136237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5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40"/>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ADDITIONAL READING</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721596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6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 y="428"/>
            <a:ext cx="12191994" cy="6857139"/>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RESOURCES</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1758510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Završ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Tree>
    <p:extLst>
      <p:ext uri="{BB962C8B-B14F-4D97-AF65-F5344CB8AC3E}">
        <p14:creationId xmlns:p14="http://schemas.microsoft.com/office/powerpoint/2010/main" val="2049827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356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15600" y="2867800"/>
            <a:ext cx="11360800" cy="1122400"/>
          </a:xfrm>
          <a:prstGeom prst="rect">
            <a:avLst/>
          </a:prstGeom>
        </p:spPr>
        <p:txBody>
          <a:bodyPr spcFirstLastPara="1" wrap="square" lIns="0" tIns="0" rIns="0" bIns="0" anchor="ctr" anchorCtr="0">
            <a:norm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9" name="Google Shape;19;p3"/>
          <p:cNvSpPr txBox="1">
            <a:spLocks noGrp="1"/>
          </p:cNvSpPr>
          <p:nvPr>
            <p:ph type="sldNum" idx="12"/>
          </p:nvPr>
        </p:nvSpPr>
        <p:spPr>
          <a:xfrm>
            <a:off x="11284395" y="6201867"/>
            <a:ext cx="600000" cy="304800"/>
          </a:xfrm>
          <a:prstGeom prst="rect">
            <a:avLst/>
          </a:prstGeom>
        </p:spPr>
        <p:txBody>
          <a:bodyPr spcFirstLastPara="1" wrap="square" lIns="91425" tIns="0" rIns="91425"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20" name="Google Shape;20;p3"/>
          <p:cNvPicPr preferRelativeResize="0"/>
          <p:nvPr/>
        </p:nvPicPr>
        <p:blipFill rotWithShape="1">
          <a:blip r:embed="rId2">
            <a:alphaModFix amt="35000"/>
          </a:blip>
          <a:srcRect l="4963" t="35235" r="4954" b="35235"/>
          <a:stretch/>
        </p:blipFill>
        <p:spPr>
          <a:xfrm>
            <a:off x="10582267" y="398134"/>
            <a:ext cx="1259200" cy="252333"/>
          </a:xfrm>
          <a:prstGeom prst="rect">
            <a:avLst/>
          </a:prstGeom>
          <a:noFill/>
          <a:ln>
            <a:noFill/>
          </a:ln>
        </p:spPr>
      </p:pic>
    </p:spTree>
    <p:extLst>
      <p:ext uri="{BB962C8B-B14F-4D97-AF65-F5344CB8AC3E}">
        <p14:creationId xmlns:p14="http://schemas.microsoft.com/office/powerpoint/2010/main" val="3201796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y - Cases - Full screen">
  <p:cSld name="TITLE_AND_TWO_COLUMNS_1_1_1">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364800" y="285700"/>
            <a:ext cx="9979600" cy="412800"/>
          </a:xfrm>
          <a:prstGeom prst="rect">
            <a:avLst/>
          </a:prstGeom>
        </p:spPr>
        <p:txBody>
          <a:bodyPr spcFirstLastPara="1" wrap="square" lIns="0" tIns="0" rIns="0" bIns="0" anchor="ctr" anchorCtr="0">
            <a:norm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 name="Google Shape;54;p8"/>
          <p:cNvSpPr txBox="1">
            <a:spLocks noGrp="1"/>
          </p:cNvSpPr>
          <p:nvPr>
            <p:ph type="sldNum" idx="12"/>
          </p:nvPr>
        </p:nvSpPr>
        <p:spPr>
          <a:xfrm>
            <a:off x="11284395" y="6201867"/>
            <a:ext cx="600000" cy="304800"/>
          </a:xfrm>
          <a:prstGeom prst="rect">
            <a:avLst/>
          </a:prstGeom>
        </p:spPr>
        <p:txBody>
          <a:bodyPr spcFirstLastPara="1" wrap="square" lIns="91425" tIns="0" rIns="91425"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grpSp>
        <p:nvGrpSpPr>
          <p:cNvPr id="55" name="Google Shape;55;p8"/>
          <p:cNvGrpSpPr/>
          <p:nvPr/>
        </p:nvGrpSpPr>
        <p:grpSpPr>
          <a:xfrm rot="10800000">
            <a:off x="4121033" y="-11933"/>
            <a:ext cx="8071067" cy="6872800"/>
            <a:chOff x="-228875" y="-11150"/>
            <a:chExt cx="6053300" cy="5154600"/>
          </a:xfrm>
        </p:grpSpPr>
        <p:sp>
          <p:nvSpPr>
            <p:cNvPr id="56" name="Google Shape;56;p8"/>
            <p:cNvSpPr/>
            <p:nvPr/>
          </p:nvSpPr>
          <p:spPr>
            <a:xfrm>
              <a:off x="3085125" y="-8925"/>
              <a:ext cx="2739300" cy="5143500"/>
            </a:xfrm>
            <a:prstGeom prst="rtTriangle">
              <a:avLst/>
            </a:pr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7" name="Google Shape;57;p8"/>
            <p:cNvSpPr/>
            <p:nvPr/>
          </p:nvSpPr>
          <p:spPr>
            <a:xfrm>
              <a:off x="-228875" y="-11150"/>
              <a:ext cx="3314100" cy="5154600"/>
            </a:xfrm>
            <a:prstGeom prst="rect">
              <a:avLst/>
            </a:pr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58" name="Google Shape;58;p8"/>
          <p:cNvSpPr txBox="1">
            <a:spLocks noGrp="1"/>
          </p:cNvSpPr>
          <p:nvPr>
            <p:ph type="subTitle" idx="1"/>
          </p:nvPr>
        </p:nvSpPr>
        <p:spPr>
          <a:xfrm>
            <a:off x="598633" y="1916700"/>
            <a:ext cx="2486800" cy="513600"/>
          </a:xfrm>
          <a:prstGeom prst="rect">
            <a:avLst/>
          </a:prstGeom>
        </p:spPr>
        <p:txBody>
          <a:bodyPr spcFirstLastPara="1" wrap="square" lIns="0" tIns="0" rIns="0" bIns="0" anchor="t" anchorCtr="0">
            <a:noAutofit/>
          </a:bodyPr>
          <a:lstStyle>
            <a:lvl1pPr lvl="0" rtl="0">
              <a:spcBef>
                <a:spcPts val="0"/>
              </a:spcBef>
              <a:spcAft>
                <a:spcPts val="0"/>
              </a:spcAft>
              <a:buClr>
                <a:srgbClr val="222222"/>
              </a:buClr>
              <a:buSzPts val="1800"/>
              <a:buFont typeface="Roboto"/>
              <a:buNone/>
              <a:defRPr b="1">
                <a:solidFill>
                  <a:srgbClr val="222222"/>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 name="Google Shape;59;p8"/>
          <p:cNvSpPr txBox="1">
            <a:spLocks noGrp="1"/>
          </p:cNvSpPr>
          <p:nvPr>
            <p:ph type="subTitle" idx="2"/>
          </p:nvPr>
        </p:nvSpPr>
        <p:spPr>
          <a:xfrm>
            <a:off x="598633" y="2884500"/>
            <a:ext cx="2486800" cy="613600"/>
          </a:xfrm>
          <a:prstGeom prst="rect">
            <a:avLst/>
          </a:prstGeom>
        </p:spPr>
        <p:txBody>
          <a:bodyPr spcFirstLastPara="1" wrap="square" lIns="0" tIns="0" rIns="0" bIns="0" anchor="t" anchorCtr="0">
            <a:noAutofit/>
          </a:bodyPr>
          <a:lstStyle>
            <a:lvl1pPr lvl="0" rtl="0">
              <a:spcBef>
                <a:spcPts val="0"/>
              </a:spcBef>
              <a:spcAft>
                <a:spcPts val="0"/>
              </a:spcAft>
              <a:buClr>
                <a:srgbClr val="444343"/>
              </a:buClr>
              <a:buSzPts val="1100"/>
              <a:buFont typeface="Roboto"/>
              <a:buNone/>
              <a:defRPr sz="1467">
                <a:solidFill>
                  <a:srgbClr val="444343"/>
                </a:solidFill>
                <a:latin typeface="Roboto"/>
                <a:ea typeface="Roboto"/>
                <a:cs typeface="Roboto"/>
                <a:sym typeface="Roboto"/>
              </a:defRPr>
            </a:lvl1pPr>
            <a:lvl2pPr lvl="1" rtl="0">
              <a:spcBef>
                <a:spcPts val="0"/>
              </a:spcBef>
              <a:spcAft>
                <a:spcPts val="0"/>
              </a:spcAft>
              <a:buSzPts val="1400"/>
              <a:buFont typeface="Roboto"/>
              <a:buNone/>
              <a:defRPr>
                <a:latin typeface="Roboto"/>
                <a:ea typeface="Roboto"/>
                <a:cs typeface="Roboto"/>
                <a:sym typeface="Roboto"/>
              </a:defRPr>
            </a:lvl2pPr>
            <a:lvl3pPr lvl="2" rtl="0">
              <a:spcBef>
                <a:spcPts val="0"/>
              </a:spcBef>
              <a:spcAft>
                <a:spcPts val="0"/>
              </a:spcAft>
              <a:buSzPts val="1400"/>
              <a:buFont typeface="Roboto"/>
              <a:buNone/>
              <a:defRPr>
                <a:latin typeface="Roboto"/>
                <a:ea typeface="Roboto"/>
                <a:cs typeface="Roboto"/>
                <a:sym typeface="Roboto"/>
              </a:defRPr>
            </a:lvl3pPr>
            <a:lvl4pPr lvl="3" rtl="0">
              <a:spcBef>
                <a:spcPts val="0"/>
              </a:spcBef>
              <a:spcAft>
                <a:spcPts val="0"/>
              </a:spcAft>
              <a:buSzPts val="1400"/>
              <a:buFont typeface="Roboto"/>
              <a:buNone/>
              <a:defRPr>
                <a:latin typeface="Roboto"/>
                <a:ea typeface="Roboto"/>
                <a:cs typeface="Roboto"/>
                <a:sym typeface="Roboto"/>
              </a:defRPr>
            </a:lvl4pPr>
            <a:lvl5pPr lvl="4" rtl="0">
              <a:spcBef>
                <a:spcPts val="0"/>
              </a:spcBef>
              <a:spcAft>
                <a:spcPts val="0"/>
              </a:spcAft>
              <a:buSzPts val="1400"/>
              <a:buFont typeface="Roboto"/>
              <a:buNone/>
              <a:defRPr>
                <a:latin typeface="Roboto"/>
                <a:ea typeface="Roboto"/>
                <a:cs typeface="Roboto"/>
                <a:sym typeface="Roboto"/>
              </a:defRPr>
            </a:lvl5pPr>
            <a:lvl6pPr lvl="5" rtl="0">
              <a:spcBef>
                <a:spcPts val="0"/>
              </a:spcBef>
              <a:spcAft>
                <a:spcPts val="0"/>
              </a:spcAft>
              <a:buSzPts val="1400"/>
              <a:buFont typeface="Roboto"/>
              <a:buNone/>
              <a:defRPr>
                <a:latin typeface="Roboto"/>
                <a:ea typeface="Roboto"/>
                <a:cs typeface="Roboto"/>
                <a:sym typeface="Roboto"/>
              </a:defRPr>
            </a:lvl6pPr>
            <a:lvl7pPr lvl="6" rtl="0">
              <a:spcBef>
                <a:spcPts val="0"/>
              </a:spcBef>
              <a:spcAft>
                <a:spcPts val="0"/>
              </a:spcAft>
              <a:buSzPts val="1400"/>
              <a:buFont typeface="Roboto"/>
              <a:buNone/>
              <a:defRPr>
                <a:latin typeface="Roboto"/>
                <a:ea typeface="Roboto"/>
                <a:cs typeface="Roboto"/>
                <a:sym typeface="Roboto"/>
              </a:defRPr>
            </a:lvl7pPr>
            <a:lvl8pPr lvl="7" rtl="0">
              <a:spcBef>
                <a:spcPts val="0"/>
              </a:spcBef>
              <a:spcAft>
                <a:spcPts val="0"/>
              </a:spcAft>
              <a:buSzPts val="1400"/>
              <a:buFont typeface="Roboto"/>
              <a:buNone/>
              <a:defRPr>
                <a:latin typeface="Roboto"/>
                <a:ea typeface="Roboto"/>
                <a:cs typeface="Roboto"/>
                <a:sym typeface="Roboto"/>
              </a:defRPr>
            </a:lvl8pPr>
            <a:lvl9pPr lvl="8" rtl="0">
              <a:spcBef>
                <a:spcPts val="0"/>
              </a:spcBef>
              <a:spcAft>
                <a:spcPts val="0"/>
              </a:spcAft>
              <a:buSzPts val="1400"/>
              <a:buFont typeface="Roboto"/>
              <a:buNone/>
              <a:defRPr>
                <a:latin typeface="Roboto"/>
                <a:ea typeface="Roboto"/>
                <a:cs typeface="Roboto"/>
                <a:sym typeface="Roboto"/>
              </a:defRPr>
            </a:lvl9pPr>
          </a:lstStyle>
          <a:p>
            <a:endParaRPr/>
          </a:p>
        </p:txBody>
      </p:sp>
    </p:spTree>
    <p:extLst>
      <p:ext uri="{BB962C8B-B14F-4D97-AF65-F5344CB8AC3E}">
        <p14:creationId xmlns:p14="http://schemas.microsoft.com/office/powerpoint/2010/main" val="489048797"/>
      </p:ext>
    </p:extLst>
  </p:cSld>
  <p:clrMapOvr>
    <a:masterClrMapping/>
  </p:clrMapOvr>
  <p:extLst>
    <p:ext uri="{DCECCB84-F9BA-43D5-87BE-67443E8EF086}">
      <p15:sldGuideLst xmlns:p15="http://schemas.microsoft.com/office/powerpoint/2012/main">
        <p15:guide id="1" pos="2596" userDrawn="1">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re et texte + image">
  <p:cSld name="TITLE_AND_TWO_COLUMNS_1">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364800" y="285700"/>
            <a:ext cx="9979600" cy="412800"/>
          </a:xfrm>
          <a:prstGeom prst="rect">
            <a:avLst/>
          </a:prstGeom>
        </p:spPr>
        <p:txBody>
          <a:bodyPr spcFirstLastPara="1" wrap="square" lIns="0" tIns="0" rIns="0" bIns="0" anchor="ctr" anchorCtr="0">
            <a:norm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 name="Google Shape;39;p6"/>
          <p:cNvSpPr txBox="1">
            <a:spLocks noGrp="1"/>
          </p:cNvSpPr>
          <p:nvPr>
            <p:ph type="body" idx="1"/>
          </p:nvPr>
        </p:nvSpPr>
        <p:spPr>
          <a:xfrm>
            <a:off x="720167" y="2157100"/>
            <a:ext cx="5760000" cy="3561200"/>
          </a:xfrm>
          <a:prstGeom prst="rect">
            <a:avLst/>
          </a:prstGeom>
        </p:spPr>
        <p:txBody>
          <a:bodyPr spcFirstLastPara="1" wrap="square" lIns="91425" tIns="91425" rIns="91425" bIns="91425" anchor="t" anchorCtr="0">
            <a:normAutofit/>
          </a:bodyPr>
          <a:lstStyle>
            <a:lvl1pPr marL="609585" lvl="0" indent="-423323" rtl="0">
              <a:lnSpc>
                <a:spcPct val="105000"/>
              </a:lnSpc>
              <a:spcBef>
                <a:spcPts val="0"/>
              </a:spcBef>
              <a:spcAft>
                <a:spcPts val="0"/>
              </a:spcAft>
              <a:buClr>
                <a:srgbClr val="444343"/>
              </a:buClr>
              <a:buSzPts val="1400"/>
              <a:buFont typeface="Roboto"/>
              <a:buChar char="●"/>
              <a:defRPr sz="1867">
                <a:solidFill>
                  <a:srgbClr val="444343"/>
                </a:solidFill>
                <a:latin typeface="Roboto"/>
                <a:ea typeface="Roboto"/>
                <a:cs typeface="Roboto"/>
                <a:sym typeface="Roboto"/>
              </a:defRPr>
            </a:lvl1pPr>
            <a:lvl2pPr marL="1219170" lvl="1" indent="-423323" rtl="0">
              <a:lnSpc>
                <a:spcPct val="105000"/>
              </a:lnSpc>
              <a:spcBef>
                <a:spcPts val="0"/>
              </a:spcBef>
              <a:spcAft>
                <a:spcPts val="0"/>
              </a:spcAft>
              <a:buClr>
                <a:srgbClr val="444343"/>
              </a:buClr>
              <a:buSzPts val="1400"/>
              <a:buFont typeface="Roboto"/>
              <a:buChar char="○"/>
              <a:defRPr>
                <a:solidFill>
                  <a:srgbClr val="444343"/>
                </a:solidFill>
                <a:latin typeface="Roboto"/>
                <a:ea typeface="Roboto"/>
                <a:cs typeface="Roboto"/>
                <a:sym typeface="Roboto"/>
              </a:defRPr>
            </a:lvl2pPr>
            <a:lvl3pPr marL="1828754" lvl="2" indent="-423323" rtl="0">
              <a:lnSpc>
                <a:spcPct val="105000"/>
              </a:lnSpc>
              <a:spcBef>
                <a:spcPts val="0"/>
              </a:spcBef>
              <a:spcAft>
                <a:spcPts val="0"/>
              </a:spcAft>
              <a:buClr>
                <a:srgbClr val="444343"/>
              </a:buClr>
              <a:buSzPts val="1400"/>
              <a:buFont typeface="Roboto"/>
              <a:buChar char="■"/>
              <a:defRPr>
                <a:solidFill>
                  <a:srgbClr val="444343"/>
                </a:solidFill>
                <a:latin typeface="Roboto"/>
                <a:ea typeface="Roboto"/>
                <a:cs typeface="Roboto"/>
                <a:sym typeface="Roboto"/>
              </a:defRPr>
            </a:lvl3pPr>
            <a:lvl4pPr marL="2438339" lvl="3" indent="-423323" rtl="0">
              <a:lnSpc>
                <a:spcPct val="105000"/>
              </a:lnSpc>
              <a:spcBef>
                <a:spcPts val="0"/>
              </a:spcBef>
              <a:spcAft>
                <a:spcPts val="0"/>
              </a:spcAft>
              <a:buClr>
                <a:srgbClr val="444343"/>
              </a:buClr>
              <a:buSzPts val="1400"/>
              <a:buFont typeface="Roboto"/>
              <a:buChar char="●"/>
              <a:defRPr>
                <a:solidFill>
                  <a:srgbClr val="444343"/>
                </a:solidFill>
                <a:latin typeface="Roboto"/>
                <a:ea typeface="Roboto"/>
                <a:cs typeface="Roboto"/>
                <a:sym typeface="Roboto"/>
              </a:defRPr>
            </a:lvl4pPr>
            <a:lvl5pPr marL="3047924" lvl="4" indent="-423323" rtl="0">
              <a:lnSpc>
                <a:spcPct val="105000"/>
              </a:lnSpc>
              <a:spcBef>
                <a:spcPts val="0"/>
              </a:spcBef>
              <a:spcAft>
                <a:spcPts val="0"/>
              </a:spcAft>
              <a:buClr>
                <a:srgbClr val="444343"/>
              </a:buClr>
              <a:buSzPts val="1400"/>
              <a:buFont typeface="Roboto"/>
              <a:buChar char="○"/>
              <a:defRPr>
                <a:solidFill>
                  <a:srgbClr val="444343"/>
                </a:solidFill>
                <a:latin typeface="Roboto"/>
                <a:ea typeface="Roboto"/>
                <a:cs typeface="Roboto"/>
                <a:sym typeface="Roboto"/>
              </a:defRPr>
            </a:lvl5pPr>
            <a:lvl6pPr marL="3657509" lvl="5" indent="-423323" rtl="0">
              <a:lnSpc>
                <a:spcPct val="105000"/>
              </a:lnSpc>
              <a:spcBef>
                <a:spcPts val="0"/>
              </a:spcBef>
              <a:spcAft>
                <a:spcPts val="0"/>
              </a:spcAft>
              <a:buClr>
                <a:srgbClr val="444343"/>
              </a:buClr>
              <a:buSzPts val="1400"/>
              <a:buFont typeface="Roboto"/>
              <a:buChar char="■"/>
              <a:defRPr>
                <a:solidFill>
                  <a:srgbClr val="444343"/>
                </a:solidFill>
                <a:latin typeface="Roboto"/>
                <a:ea typeface="Roboto"/>
                <a:cs typeface="Roboto"/>
                <a:sym typeface="Roboto"/>
              </a:defRPr>
            </a:lvl6pPr>
            <a:lvl7pPr marL="4267093" lvl="6" indent="-423323" rtl="0">
              <a:lnSpc>
                <a:spcPct val="105000"/>
              </a:lnSpc>
              <a:spcBef>
                <a:spcPts val="0"/>
              </a:spcBef>
              <a:spcAft>
                <a:spcPts val="0"/>
              </a:spcAft>
              <a:buClr>
                <a:srgbClr val="444343"/>
              </a:buClr>
              <a:buSzPts val="1400"/>
              <a:buFont typeface="Roboto"/>
              <a:buChar char="●"/>
              <a:defRPr>
                <a:solidFill>
                  <a:srgbClr val="444343"/>
                </a:solidFill>
                <a:latin typeface="Roboto"/>
                <a:ea typeface="Roboto"/>
                <a:cs typeface="Roboto"/>
                <a:sym typeface="Roboto"/>
              </a:defRPr>
            </a:lvl7pPr>
            <a:lvl8pPr marL="4876678" lvl="7" indent="-423323" rtl="0">
              <a:lnSpc>
                <a:spcPct val="105000"/>
              </a:lnSpc>
              <a:spcBef>
                <a:spcPts val="0"/>
              </a:spcBef>
              <a:spcAft>
                <a:spcPts val="0"/>
              </a:spcAft>
              <a:buClr>
                <a:srgbClr val="444343"/>
              </a:buClr>
              <a:buSzPts val="1400"/>
              <a:buFont typeface="Roboto"/>
              <a:buChar char="○"/>
              <a:defRPr>
                <a:solidFill>
                  <a:srgbClr val="444343"/>
                </a:solidFill>
                <a:latin typeface="Roboto"/>
                <a:ea typeface="Roboto"/>
                <a:cs typeface="Roboto"/>
                <a:sym typeface="Roboto"/>
              </a:defRPr>
            </a:lvl8pPr>
            <a:lvl9pPr marL="5486263" lvl="8" indent="-423323" rtl="0">
              <a:lnSpc>
                <a:spcPct val="105000"/>
              </a:lnSpc>
              <a:spcBef>
                <a:spcPts val="0"/>
              </a:spcBef>
              <a:spcAft>
                <a:spcPts val="0"/>
              </a:spcAft>
              <a:buClr>
                <a:srgbClr val="444343"/>
              </a:buClr>
              <a:buSzPts val="1400"/>
              <a:buFont typeface="Roboto"/>
              <a:buChar char="■"/>
              <a:defRPr>
                <a:solidFill>
                  <a:srgbClr val="444343"/>
                </a:solidFill>
                <a:latin typeface="Roboto"/>
                <a:ea typeface="Roboto"/>
                <a:cs typeface="Roboto"/>
                <a:sym typeface="Roboto"/>
              </a:defRPr>
            </a:lvl9pPr>
          </a:lstStyle>
          <a:p>
            <a:endParaRPr/>
          </a:p>
        </p:txBody>
      </p:sp>
      <p:sp>
        <p:nvSpPr>
          <p:cNvPr id="40" name="Google Shape;40;p6"/>
          <p:cNvSpPr txBox="1">
            <a:spLocks noGrp="1"/>
          </p:cNvSpPr>
          <p:nvPr>
            <p:ph type="sldNum" idx="12"/>
          </p:nvPr>
        </p:nvSpPr>
        <p:spPr>
          <a:xfrm>
            <a:off x="11284395" y="6201867"/>
            <a:ext cx="600000" cy="304800"/>
          </a:xfrm>
          <a:prstGeom prst="rect">
            <a:avLst/>
          </a:prstGeom>
        </p:spPr>
        <p:txBody>
          <a:bodyPr spcFirstLastPara="1" wrap="square" lIns="91425" tIns="0" rIns="91425"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41" name="Google Shape;41;p6"/>
          <p:cNvSpPr txBox="1">
            <a:spLocks noGrp="1"/>
          </p:cNvSpPr>
          <p:nvPr>
            <p:ph type="subTitle" idx="2"/>
          </p:nvPr>
        </p:nvSpPr>
        <p:spPr>
          <a:xfrm>
            <a:off x="720167" y="1334633"/>
            <a:ext cx="7044800" cy="513600"/>
          </a:xfrm>
          <a:prstGeom prst="rect">
            <a:avLst/>
          </a:prstGeom>
        </p:spPr>
        <p:txBody>
          <a:bodyPr spcFirstLastPara="1" wrap="square" lIns="0" tIns="0" rIns="0" bIns="0" anchor="t" anchorCtr="0">
            <a:noAutofit/>
          </a:bodyPr>
          <a:lstStyle>
            <a:lvl1pPr lvl="0" rtl="0">
              <a:spcBef>
                <a:spcPts val="0"/>
              </a:spcBef>
              <a:spcAft>
                <a:spcPts val="0"/>
              </a:spcAft>
              <a:buClr>
                <a:srgbClr val="222222"/>
              </a:buClr>
              <a:buSzPts val="2500"/>
              <a:buFont typeface="Roboto"/>
              <a:buNone/>
              <a:defRPr sz="3333" b="1">
                <a:solidFill>
                  <a:srgbClr val="222222"/>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42" name="Google Shape;42;p6"/>
          <p:cNvPicPr preferRelativeResize="0"/>
          <p:nvPr/>
        </p:nvPicPr>
        <p:blipFill rotWithShape="1">
          <a:blip r:embed="rId2">
            <a:alphaModFix amt="35000"/>
          </a:blip>
          <a:srcRect l="4963" t="35235" r="4954" b="35235"/>
          <a:stretch/>
        </p:blipFill>
        <p:spPr>
          <a:xfrm>
            <a:off x="10582267" y="398134"/>
            <a:ext cx="1259200" cy="252333"/>
          </a:xfrm>
          <a:prstGeom prst="rect">
            <a:avLst/>
          </a:prstGeom>
          <a:noFill/>
          <a:ln>
            <a:noFill/>
          </a:ln>
        </p:spPr>
      </p:pic>
    </p:spTree>
    <p:extLst>
      <p:ext uri="{BB962C8B-B14F-4D97-AF65-F5344CB8AC3E}">
        <p14:creationId xmlns:p14="http://schemas.microsoft.com/office/powerpoint/2010/main" val="35441775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364800" y="285700"/>
            <a:ext cx="9979600" cy="412800"/>
          </a:xfrm>
          <a:prstGeom prst="rect">
            <a:avLst/>
          </a:prstGeom>
        </p:spPr>
        <p:txBody>
          <a:bodyPr spcFirstLastPara="1" wrap="square" lIns="0" tIns="0" rIns="0" bIns="0" anchor="ctr" anchorCtr="0">
            <a:normAutofit/>
          </a:bodyPr>
          <a:lstStyle>
            <a:lvl1pPr lvl="0" rtl="0">
              <a:spcBef>
                <a:spcPts val="0"/>
              </a:spcBef>
              <a:spcAft>
                <a:spcPts val="0"/>
              </a:spcAft>
              <a:buSzPts val="1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9"/>
          <p:cNvSpPr txBox="1">
            <a:spLocks noGrp="1"/>
          </p:cNvSpPr>
          <p:nvPr>
            <p:ph type="sldNum" idx="12"/>
          </p:nvPr>
        </p:nvSpPr>
        <p:spPr>
          <a:xfrm>
            <a:off x="11284395" y="6201867"/>
            <a:ext cx="600000" cy="304800"/>
          </a:xfrm>
          <a:prstGeom prst="rect">
            <a:avLst/>
          </a:prstGeom>
        </p:spPr>
        <p:txBody>
          <a:bodyPr spcFirstLastPara="1" wrap="square" lIns="91425" tIns="0" rIns="91425"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63" name="Google Shape;63;p9"/>
          <p:cNvPicPr preferRelativeResize="0"/>
          <p:nvPr/>
        </p:nvPicPr>
        <p:blipFill rotWithShape="1">
          <a:blip r:embed="rId2">
            <a:alphaModFix amt="35000"/>
          </a:blip>
          <a:srcRect l="4963" t="35235" r="4954" b="35235"/>
          <a:stretch/>
        </p:blipFill>
        <p:spPr>
          <a:xfrm>
            <a:off x="10582267" y="398134"/>
            <a:ext cx="1259200" cy="252333"/>
          </a:xfrm>
          <a:prstGeom prst="rect">
            <a:avLst/>
          </a:prstGeom>
          <a:noFill/>
          <a:ln>
            <a:noFill/>
          </a:ln>
        </p:spPr>
      </p:pic>
    </p:spTree>
    <p:extLst>
      <p:ext uri="{BB962C8B-B14F-4D97-AF65-F5344CB8AC3E}">
        <p14:creationId xmlns:p14="http://schemas.microsoft.com/office/powerpoint/2010/main" val="2453405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Naslovni slajd">
    <p:spTree>
      <p:nvGrpSpPr>
        <p:cNvPr id="1" name=""/>
        <p:cNvGrpSpPr/>
        <p:nvPr/>
      </p:nvGrpSpPr>
      <p:grpSpPr>
        <a:xfrm>
          <a:off x="0" y="0"/>
          <a:ext cx="0" cy="0"/>
          <a:chOff x="0" y="0"/>
          <a:chExt cx="0" cy="0"/>
        </a:xfrm>
      </p:grpSpPr>
      <p:pic>
        <p:nvPicPr>
          <p:cNvPr id="9" name="Slika 8">
            <a:extLst>
              <a:ext uri="{FF2B5EF4-FFF2-40B4-BE49-F238E27FC236}">
                <a16:creationId xmlns:a16="http://schemas.microsoft.com/office/drawing/2014/main" id="{1E9C26A1-6687-A87D-1AE0-CDCFC63DA5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a:t>HEADING</a:t>
            </a:r>
          </a:p>
        </p:txBody>
      </p:sp>
    </p:spTree>
    <p:extLst>
      <p:ext uri="{BB962C8B-B14F-4D97-AF65-F5344CB8AC3E}">
        <p14:creationId xmlns:p14="http://schemas.microsoft.com/office/powerpoint/2010/main" val="16266225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Grey - Table des matières 1">
  <p:cSld name="TITLE_AND_BODY_9">
    <p:spTree>
      <p:nvGrpSpPr>
        <p:cNvPr id="1" name="Shape 153"/>
        <p:cNvGrpSpPr/>
        <p:nvPr/>
      </p:nvGrpSpPr>
      <p:grpSpPr>
        <a:xfrm>
          <a:off x="0" y="0"/>
          <a:ext cx="0" cy="0"/>
          <a:chOff x="0" y="0"/>
          <a:chExt cx="0" cy="0"/>
        </a:xfrm>
      </p:grpSpPr>
      <p:grpSp>
        <p:nvGrpSpPr>
          <p:cNvPr id="154" name="Google Shape;154;p28"/>
          <p:cNvGrpSpPr/>
          <p:nvPr/>
        </p:nvGrpSpPr>
        <p:grpSpPr>
          <a:xfrm>
            <a:off x="1" y="-11900"/>
            <a:ext cx="7765900" cy="6869800"/>
            <a:chOff x="0" y="-8925"/>
            <a:chExt cx="5824425" cy="5152350"/>
          </a:xfrm>
        </p:grpSpPr>
        <p:sp>
          <p:nvSpPr>
            <p:cNvPr id="155" name="Google Shape;155;p28"/>
            <p:cNvSpPr/>
            <p:nvPr/>
          </p:nvSpPr>
          <p:spPr>
            <a:xfrm>
              <a:off x="3085125" y="-8925"/>
              <a:ext cx="2739300" cy="5143500"/>
            </a:xfrm>
            <a:prstGeom prst="rtTriangle">
              <a:avLst/>
            </a:pr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 name="Google Shape;156;p28"/>
            <p:cNvSpPr/>
            <p:nvPr/>
          </p:nvSpPr>
          <p:spPr>
            <a:xfrm>
              <a:off x="0" y="-75"/>
              <a:ext cx="3085200" cy="5143500"/>
            </a:xfrm>
            <a:prstGeom prst="rect">
              <a:avLst/>
            </a:pr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57" name="Google Shape;157;p28"/>
          <p:cNvSpPr txBox="1">
            <a:spLocks noGrp="1"/>
          </p:cNvSpPr>
          <p:nvPr>
            <p:ph type="title"/>
          </p:nvPr>
        </p:nvSpPr>
        <p:spPr>
          <a:xfrm>
            <a:off x="3631001" y="2351700"/>
            <a:ext cx="7025200" cy="413200"/>
          </a:xfrm>
          <a:prstGeom prst="rect">
            <a:avLst/>
          </a:prstGeom>
        </p:spPr>
        <p:txBody>
          <a:bodyPr spcFirstLastPara="1" wrap="square" lIns="0" tIns="0" rIns="0" bIns="0" anchor="ctr" anchorCtr="0">
            <a:normAutofit/>
          </a:bodyPr>
          <a:lstStyle>
            <a:lvl1pPr lvl="0" rtl="0">
              <a:spcBef>
                <a:spcPts val="0"/>
              </a:spcBef>
              <a:spcAft>
                <a:spcPts val="0"/>
              </a:spcAft>
              <a:buClr>
                <a:srgbClr val="222222"/>
              </a:buClr>
              <a:buSzPts val="1500"/>
              <a:buFont typeface="Roboto"/>
              <a:buNone/>
              <a:defRPr sz="2000" b="1">
                <a:solidFill>
                  <a:srgbClr val="222222"/>
                </a:solidFill>
                <a:latin typeface="Roboto"/>
                <a:ea typeface="Roboto"/>
                <a:cs typeface="Roboto"/>
                <a:sym typeface="Roboto"/>
              </a:defRPr>
            </a:lvl1pPr>
            <a:lvl2pPr lvl="1" rtl="0">
              <a:spcBef>
                <a:spcPts val="0"/>
              </a:spcBef>
              <a:spcAft>
                <a:spcPts val="0"/>
              </a:spcAft>
              <a:buClr>
                <a:srgbClr val="222222"/>
              </a:buClr>
              <a:buSzPts val="1500"/>
              <a:buFont typeface="Roboto"/>
              <a:buNone/>
              <a:defRPr sz="2000" b="1">
                <a:solidFill>
                  <a:srgbClr val="222222"/>
                </a:solidFill>
                <a:latin typeface="Roboto"/>
                <a:ea typeface="Roboto"/>
                <a:cs typeface="Roboto"/>
                <a:sym typeface="Roboto"/>
              </a:defRPr>
            </a:lvl2pPr>
            <a:lvl3pPr lvl="2" rtl="0">
              <a:spcBef>
                <a:spcPts val="0"/>
              </a:spcBef>
              <a:spcAft>
                <a:spcPts val="0"/>
              </a:spcAft>
              <a:buClr>
                <a:srgbClr val="222222"/>
              </a:buClr>
              <a:buSzPts val="1500"/>
              <a:buFont typeface="Roboto"/>
              <a:buNone/>
              <a:defRPr sz="2000" b="1">
                <a:solidFill>
                  <a:srgbClr val="222222"/>
                </a:solidFill>
                <a:latin typeface="Roboto"/>
                <a:ea typeface="Roboto"/>
                <a:cs typeface="Roboto"/>
                <a:sym typeface="Roboto"/>
              </a:defRPr>
            </a:lvl3pPr>
            <a:lvl4pPr lvl="3" rtl="0">
              <a:spcBef>
                <a:spcPts val="0"/>
              </a:spcBef>
              <a:spcAft>
                <a:spcPts val="0"/>
              </a:spcAft>
              <a:buClr>
                <a:srgbClr val="222222"/>
              </a:buClr>
              <a:buSzPts val="1500"/>
              <a:buFont typeface="Roboto"/>
              <a:buNone/>
              <a:defRPr sz="2000" b="1">
                <a:solidFill>
                  <a:srgbClr val="222222"/>
                </a:solidFill>
                <a:latin typeface="Roboto"/>
                <a:ea typeface="Roboto"/>
                <a:cs typeface="Roboto"/>
                <a:sym typeface="Roboto"/>
              </a:defRPr>
            </a:lvl4pPr>
            <a:lvl5pPr lvl="4" rtl="0">
              <a:spcBef>
                <a:spcPts val="0"/>
              </a:spcBef>
              <a:spcAft>
                <a:spcPts val="0"/>
              </a:spcAft>
              <a:buClr>
                <a:srgbClr val="222222"/>
              </a:buClr>
              <a:buSzPts val="1500"/>
              <a:buFont typeface="Roboto"/>
              <a:buNone/>
              <a:defRPr sz="2000" b="1">
                <a:solidFill>
                  <a:srgbClr val="222222"/>
                </a:solidFill>
                <a:latin typeface="Roboto"/>
                <a:ea typeface="Roboto"/>
                <a:cs typeface="Roboto"/>
                <a:sym typeface="Roboto"/>
              </a:defRPr>
            </a:lvl5pPr>
            <a:lvl6pPr lvl="5" rtl="0">
              <a:spcBef>
                <a:spcPts val="0"/>
              </a:spcBef>
              <a:spcAft>
                <a:spcPts val="0"/>
              </a:spcAft>
              <a:buClr>
                <a:srgbClr val="222222"/>
              </a:buClr>
              <a:buSzPts val="1500"/>
              <a:buFont typeface="Roboto"/>
              <a:buNone/>
              <a:defRPr sz="2000" b="1">
                <a:solidFill>
                  <a:srgbClr val="222222"/>
                </a:solidFill>
                <a:latin typeface="Roboto"/>
                <a:ea typeface="Roboto"/>
                <a:cs typeface="Roboto"/>
                <a:sym typeface="Roboto"/>
              </a:defRPr>
            </a:lvl6pPr>
            <a:lvl7pPr lvl="6" rtl="0">
              <a:spcBef>
                <a:spcPts val="0"/>
              </a:spcBef>
              <a:spcAft>
                <a:spcPts val="0"/>
              </a:spcAft>
              <a:buClr>
                <a:srgbClr val="222222"/>
              </a:buClr>
              <a:buSzPts val="1500"/>
              <a:buFont typeface="Roboto"/>
              <a:buNone/>
              <a:defRPr sz="2000" b="1">
                <a:solidFill>
                  <a:srgbClr val="222222"/>
                </a:solidFill>
                <a:latin typeface="Roboto"/>
                <a:ea typeface="Roboto"/>
                <a:cs typeface="Roboto"/>
                <a:sym typeface="Roboto"/>
              </a:defRPr>
            </a:lvl7pPr>
            <a:lvl8pPr lvl="7" rtl="0">
              <a:spcBef>
                <a:spcPts val="0"/>
              </a:spcBef>
              <a:spcAft>
                <a:spcPts val="0"/>
              </a:spcAft>
              <a:buClr>
                <a:srgbClr val="222222"/>
              </a:buClr>
              <a:buSzPts val="1500"/>
              <a:buFont typeface="Roboto"/>
              <a:buNone/>
              <a:defRPr sz="2000" b="1">
                <a:solidFill>
                  <a:srgbClr val="222222"/>
                </a:solidFill>
                <a:latin typeface="Roboto"/>
                <a:ea typeface="Roboto"/>
                <a:cs typeface="Roboto"/>
                <a:sym typeface="Roboto"/>
              </a:defRPr>
            </a:lvl8pPr>
            <a:lvl9pPr lvl="8" rtl="0">
              <a:spcBef>
                <a:spcPts val="0"/>
              </a:spcBef>
              <a:spcAft>
                <a:spcPts val="0"/>
              </a:spcAft>
              <a:buClr>
                <a:srgbClr val="222222"/>
              </a:buClr>
              <a:buSzPts val="1500"/>
              <a:buFont typeface="Roboto"/>
              <a:buNone/>
              <a:defRPr sz="2000" b="1">
                <a:solidFill>
                  <a:srgbClr val="222222"/>
                </a:solidFill>
                <a:latin typeface="Roboto"/>
                <a:ea typeface="Roboto"/>
                <a:cs typeface="Roboto"/>
                <a:sym typeface="Roboto"/>
              </a:defRPr>
            </a:lvl9pPr>
          </a:lstStyle>
          <a:p>
            <a:endParaRPr/>
          </a:p>
        </p:txBody>
      </p:sp>
      <p:sp>
        <p:nvSpPr>
          <p:cNvPr id="158" name="Google Shape;158;p28"/>
          <p:cNvSpPr txBox="1">
            <a:spLocks noGrp="1"/>
          </p:cNvSpPr>
          <p:nvPr>
            <p:ph type="body" idx="1"/>
          </p:nvPr>
        </p:nvSpPr>
        <p:spPr>
          <a:xfrm>
            <a:off x="2590100" y="1999067"/>
            <a:ext cx="2970000" cy="511600"/>
          </a:xfrm>
          <a:prstGeom prst="rect">
            <a:avLst/>
          </a:prstGeom>
        </p:spPr>
        <p:txBody>
          <a:bodyPr spcFirstLastPara="1" wrap="square" lIns="0" tIns="0" rIns="0" bIns="0" anchor="t" anchorCtr="0">
            <a:normAutofit/>
          </a:bodyPr>
          <a:lstStyle>
            <a:lvl1pPr marL="609585" lvl="0" indent="-397923" rtl="0">
              <a:spcBef>
                <a:spcPts val="0"/>
              </a:spcBef>
              <a:spcAft>
                <a:spcPts val="0"/>
              </a:spcAft>
              <a:buClr>
                <a:srgbClr val="222222"/>
              </a:buClr>
              <a:buSzPts val="1100"/>
              <a:buFont typeface="Roboto"/>
              <a:buChar char="–"/>
              <a:defRPr sz="1467">
                <a:solidFill>
                  <a:srgbClr val="222222"/>
                </a:solidFill>
                <a:latin typeface="Roboto"/>
                <a:ea typeface="Roboto"/>
                <a:cs typeface="Roboto"/>
                <a:sym typeface="Roboto"/>
              </a:defRPr>
            </a:lvl1pPr>
            <a:lvl2pPr marL="1219170" lvl="1" indent="-397923" rtl="0">
              <a:spcBef>
                <a:spcPts val="0"/>
              </a:spcBef>
              <a:spcAft>
                <a:spcPts val="0"/>
              </a:spcAft>
              <a:buClr>
                <a:srgbClr val="222222"/>
              </a:buClr>
              <a:buSzPts val="1100"/>
              <a:buFont typeface="Roboto"/>
              <a:buChar char="•"/>
              <a:defRPr sz="1467">
                <a:solidFill>
                  <a:srgbClr val="222222"/>
                </a:solidFill>
                <a:latin typeface="Roboto"/>
                <a:ea typeface="Roboto"/>
                <a:cs typeface="Roboto"/>
                <a:sym typeface="Roboto"/>
              </a:defRPr>
            </a:lvl2pPr>
            <a:lvl3pPr marL="1828754" lvl="2" indent="-397923" rtl="0">
              <a:spcBef>
                <a:spcPts val="0"/>
              </a:spcBef>
              <a:spcAft>
                <a:spcPts val="0"/>
              </a:spcAft>
              <a:buClr>
                <a:srgbClr val="222222"/>
              </a:buClr>
              <a:buSzPts val="1100"/>
              <a:buFont typeface="Roboto"/>
              <a:buChar char="-"/>
              <a:defRPr sz="1467">
                <a:solidFill>
                  <a:srgbClr val="222222"/>
                </a:solidFill>
                <a:latin typeface="Roboto"/>
                <a:ea typeface="Roboto"/>
                <a:cs typeface="Roboto"/>
                <a:sym typeface="Roboto"/>
              </a:defRPr>
            </a:lvl3pPr>
            <a:lvl4pPr marL="2438339" lvl="3" indent="-397923" rtl="0">
              <a:spcBef>
                <a:spcPts val="0"/>
              </a:spcBef>
              <a:spcAft>
                <a:spcPts val="0"/>
              </a:spcAft>
              <a:buClr>
                <a:srgbClr val="222222"/>
              </a:buClr>
              <a:buSzPts val="1100"/>
              <a:buFont typeface="Roboto"/>
              <a:buChar char="⇢"/>
              <a:defRPr sz="1467">
                <a:solidFill>
                  <a:srgbClr val="222222"/>
                </a:solidFill>
                <a:latin typeface="Roboto"/>
                <a:ea typeface="Roboto"/>
                <a:cs typeface="Roboto"/>
                <a:sym typeface="Roboto"/>
              </a:defRPr>
            </a:lvl4pPr>
            <a:lvl5pPr marL="3047924" lvl="4" indent="-397923" rtl="0">
              <a:spcBef>
                <a:spcPts val="0"/>
              </a:spcBef>
              <a:spcAft>
                <a:spcPts val="0"/>
              </a:spcAft>
              <a:buClr>
                <a:srgbClr val="222222"/>
              </a:buClr>
              <a:buSzPts val="1100"/>
              <a:buFont typeface="Roboto"/>
              <a:buChar char="➞"/>
              <a:defRPr sz="1467">
                <a:solidFill>
                  <a:srgbClr val="222222"/>
                </a:solidFill>
                <a:latin typeface="Roboto"/>
                <a:ea typeface="Roboto"/>
                <a:cs typeface="Roboto"/>
                <a:sym typeface="Roboto"/>
              </a:defRPr>
            </a:lvl5pPr>
            <a:lvl6pPr marL="3657509" lvl="5" indent="-397923" rtl="0">
              <a:spcBef>
                <a:spcPts val="0"/>
              </a:spcBef>
              <a:spcAft>
                <a:spcPts val="0"/>
              </a:spcAft>
              <a:buClr>
                <a:srgbClr val="222222"/>
              </a:buClr>
              <a:buSzPts val="1100"/>
              <a:buFont typeface="Roboto"/>
              <a:buChar char="↠"/>
              <a:defRPr sz="1467">
                <a:solidFill>
                  <a:srgbClr val="222222"/>
                </a:solidFill>
                <a:latin typeface="Roboto"/>
                <a:ea typeface="Roboto"/>
                <a:cs typeface="Roboto"/>
                <a:sym typeface="Roboto"/>
              </a:defRPr>
            </a:lvl6pPr>
            <a:lvl7pPr marL="4267093" lvl="6" indent="-397923" rtl="0">
              <a:spcBef>
                <a:spcPts val="0"/>
              </a:spcBef>
              <a:spcAft>
                <a:spcPts val="0"/>
              </a:spcAft>
              <a:buClr>
                <a:srgbClr val="222222"/>
              </a:buClr>
              <a:buSzPts val="1100"/>
              <a:buFont typeface="Roboto"/>
              <a:buChar char="●"/>
              <a:defRPr sz="1467">
                <a:solidFill>
                  <a:srgbClr val="222222"/>
                </a:solidFill>
                <a:latin typeface="Roboto"/>
                <a:ea typeface="Roboto"/>
                <a:cs typeface="Roboto"/>
                <a:sym typeface="Roboto"/>
              </a:defRPr>
            </a:lvl7pPr>
            <a:lvl8pPr marL="4876678" lvl="7" indent="-397923" rtl="0">
              <a:spcBef>
                <a:spcPts val="0"/>
              </a:spcBef>
              <a:spcAft>
                <a:spcPts val="0"/>
              </a:spcAft>
              <a:buClr>
                <a:srgbClr val="222222"/>
              </a:buClr>
              <a:buSzPts val="1100"/>
              <a:buFont typeface="Roboto"/>
              <a:buChar char="○"/>
              <a:defRPr sz="1467">
                <a:solidFill>
                  <a:srgbClr val="222222"/>
                </a:solidFill>
                <a:latin typeface="Roboto"/>
                <a:ea typeface="Roboto"/>
                <a:cs typeface="Roboto"/>
                <a:sym typeface="Roboto"/>
              </a:defRPr>
            </a:lvl8pPr>
            <a:lvl9pPr marL="5486263" lvl="8" indent="-397923" rtl="0">
              <a:spcBef>
                <a:spcPts val="0"/>
              </a:spcBef>
              <a:spcAft>
                <a:spcPts val="0"/>
              </a:spcAft>
              <a:buClr>
                <a:srgbClr val="222222"/>
              </a:buClr>
              <a:buSzPts val="1100"/>
              <a:buFont typeface="Roboto"/>
              <a:buChar char="■"/>
              <a:defRPr sz="1467">
                <a:solidFill>
                  <a:srgbClr val="222222"/>
                </a:solidFill>
                <a:latin typeface="Roboto"/>
                <a:ea typeface="Roboto"/>
                <a:cs typeface="Roboto"/>
                <a:sym typeface="Roboto"/>
              </a:defRPr>
            </a:lvl9pPr>
          </a:lstStyle>
          <a:p>
            <a:endParaRPr/>
          </a:p>
        </p:txBody>
      </p:sp>
      <p:sp>
        <p:nvSpPr>
          <p:cNvPr id="159" name="Google Shape;159;p28"/>
          <p:cNvSpPr txBox="1">
            <a:spLocks noGrp="1"/>
          </p:cNvSpPr>
          <p:nvPr>
            <p:ph type="sldNum" idx="12"/>
          </p:nvPr>
        </p:nvSpPr>
        <p:spPr>
          <a:xfrm>
            <a:off x="11284395" y="6201867"/>
            <a:ext cx="600000" cy="304800"/>
          </a:xfrm>
          <a:prstGeom prst="rect">
            <a:avLst/>
          </a:prstGeom>
        </p:spPr>
        <p:txBody>
          <a:bodyPr spcFirstLastPara="1" wrap="square" lIns="91425" tIns="0" rIns="91425" bIns="0" anchor="ctr" anchorCtr="0">
            <a:normAutofit/>
          </a:bodyPr>
          <a:lstStyle>
            <a:lvl1pPr lvl="0" algn="r" rtl="0">
              <a:buNone/>
              <a:defRPr sz="1333">
                <a:solidFill>
                  <a:srgbClr val="A6A6A6"/>
                </a:solidFill>
                <a:latin typeface="Roboto"/>
                <a:ea typeface="Roboto"/>
                <a:cs typeface="Roboto"/>
                <a:sym typeface="Roboto"/>
              </a:defRPr>
            </a:lvl1pPr>
            <a:lvl2pPr lvl="1" algn="r" rtl="0">
              <a:buNone/>
              <a:defRPr sz="1333">
                <a:solidFill>
                  <a:srgbClr val="A6A6A6"/>
                </a:solidFill>
                <a:latin typeface="Roboto"/>
                <a:ea typeface="Roboto"/>
                <a:cs typeface="Roboto"/>
                <a:sym typeface="Roboto"/>
              </a:defRPr>
            </a:lvl2pPr>
            <a:lvl3pPr lvl="2" algn="r" rtl="0">
              <a:buNone/>
              <a:defRPr sz="1333">
                <a:solidFill>
                  <a:srgbClr val="A6A6A6"/>
                </a:solidFill>
                <a:latin typeface="Roboto"/>
                <a:ea typeface="Roboto"/>
                <a:cs typeface="Roboto"/>
                <a:sym typeface="Roboto"/>
              </a:defRPr>
            </a:lvl3pPr>
            <a:lvl4pPr lvl="3" algn="r" rtl="0">
              <a:buNone/>
              <a:defRPr sz="1333">
                <a:solidFill>
                  <a:srgbClr val="A6A6A6"/>
                </a:solidFill>
                <a:latin typeface="Roboto"/>
                <a:ea typeface="Roboto"/>
                <a:cs typeface="Roboto"/>
                <a:sym typeface="Roboto"/>
              </a:defRPr>
            </a:lvl4pPr>
            <a:lvl5pPr lvl="4" algn="r" rtl="0">
              <a:buNone/>
              <a:defRPr sz="1333">
                <a:solidFill>
                  <a:srgbClr val="A6A6A6"/>
                </a:solidFill>
                <a:latin typeface="Roboto"/>
                <a:ea typeface="Roboto"/>
                <a:cs typeface="Roboto"/>
                <a:sym typeface="Roboto"/>
              </a:defRPr>
            </a:lvl5pPr>
            <a:lvl6pPr lvl="5" algn="r" rtl="0">
              <a:buNone/>
              <a:defRPr sz="1333">
                <a:solidFill>
                  <a:srgbClr val="A6A6A6"/>
                </a:solidFill>
                <a:latin typeface="Roboto"/>
                <a:ea typeface="Roboto"/>
                <a:cs typeface="Roboto"/>
                <a:sym typeface="Roboto"/>
              </a:defRPr>
            </a:lvl6pPr>
            <a:lvl7pPr lvl="6" algn="r" rtl="0">
              <a:buNone/>
              <a:defRPr sz="1333">
                <a:solidFill>
                  <a:srgbClr val="A6A6A6"/>
                </a:solidFill>
                <a:latin typeface="Roboto"/>
                <a:ea typeface="Roboto"/>
                <a:cs typeface="Roboto"/>
                <a:sym typeface="Roboto"/>
              </a:defRPr>
            </a:lvl7pPr>
            <a:lvl8pPr lvl="7" algn="r" rtl="0">
              <a:buNone/>
              <a:defRPr sz="1333">
                <a:solidFill>
                  <a:srgbClr val="A6A6A6"/>
                </a:solidFill>
                <a:latin typeface="Roboto"/>
                <a:ea typeface="Roboto"/>
                <a:cs typeface="Roboto"/>
                <a:sym typeface="Roboto"/>
              </a:defRPr>
            </a:lvl8pPr>
            <a:lvl9pPr lvl="8" algn="r" rtl="0">
              <a:buNone/>
              <a:defRPr sz="1333">
                <a:solidFill>
                  <a:srgbClr val="A6A6A6"/>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160" name="Google Shape;160;p28"/>
          <p:cNvSpPr txBox="1">
            <a:spLocks noGrp="1"/>
          </p:cNvSpPr>
          <p:nvPr>
            <p:ph type="subTitle" idx="2"/>
          </p:nvPr>
        </p:nvSpPr>
        <p:spPr>
          <a:xfrm>
            <a:off x="1066156" y="1274047"/>
            <a:ext cx="1214400" cy="1070400"/>
          </a:xfrm>
          <a:prstGeom prst="rect">
            <a:avLst/>
          </a:prstGeom>
        </p:spPr>
        <p:txBody>
          <a:bodyPr spcFirstLastPara="1" wrap="square" lIns="0" tIns="0" rIns="0" bIns="0" anchor="t" anchorCtr="0">
            <a:normAutofit/>
          </a:bodyPr>
          <a:lstStyle>
            <a:lvl1pPr lvl="0" algn="ctr" rtl="0">
              <a:spcBef>
                <a:spcPts val="0"/>
              </a:spcBef>
              <a:spcAft>
                <a:spcPts val="0"/>
              </a:spcAft>
              <a:buClr>
                <a:srgbClr val="415DF4"/>
              </a:buClr>
              <a:buSzPts val="6000"/>
              <a:buFont typeface="Helvetica Neue"/>
              <a:buNone/>
              <a:defRPr sz="8000" b="1">
                <a:solidFill>
                  <a:srgbClr val="415DF4"/>
                </a:solidFill>
                <a:latin typeface="Helvetica Neue"/>
                <a:ea typeface="Helvetica Neue"/>
                <a:cs typeface="Helvetica Neue"/>
                <a:sym typeface="Helvetica Neu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1" name="Google Shape;161;p28"/>
          <p:cNvSpPr txBox="1">
            <a:spLocks noGrp="1"/>
          </p:cNvSpPr>
          <p:nvPr>
            <p:ph type="title" idx="3"/>
          </p:nvPr>
        </p:nvSpPr>
        <p:spPr>
          <a:xfrm>
            <a:off x="364800" y="345600"/>
            <a:ext cx="11360800" cy="412800"/>
          </a:xfrm>
          <a:prstGeom prst="rect">
            <a:avLst/>
          </a:prstGeom>
        </p:spPr>
        <p:txBody>
          <a:bodyPr spcFirstLastPara="1" wrap="square" lIns="0" tIns="0" rIns="0" bIns="0" anchor="ctr" anchorCtr="0">
            <a:normAutofit/>
          </a:bodyPr>
          <a:lstStyle>
            <a:lvl1pPr lvl="0" rtl="0">
              <a:spcBef>
                <a:spcPts val="0"/>
              </a:spcBef>
              <a:spcAft>
                <a:spcPts val="0"/>
              </a:spcAft>
              <a:buClr>
                <a:schemeClr val="dk1"/>
              </a:buClr>
              <a:buSzPts val="1500"/>
              <a:buFont typeface="Roboto"/>
              <a:buNone/>
              <a:defRPr sz="2000" b="1">
                <a:solidFill>
                  <a:schemeClr val="dk1"/>
                </a:solidFill>
                <a:latin typeface="Roboto"/>
                <a:ea typeface="Roboto"/>
                <a:cs typeface="Roboto"/>
                <a:sym typeface="Roboto"/>
              </a:defRPr>
            </a:lvl1pPr>
            <a:lvl2pPr lvl="1" rtl="0">
              <a:spcBef>
                <a:spcPts val="0"/>
              </a:spcBef>
              <a:spcAft>
                <a:spcPts val="0"/>
              </a:spcAft>
              <a:buClr>
                <a:schemeClr val="dk1"/>
              </a:buClr>
              <a:buSzPts val="2800"/>
              <a:buNone/>
              <a:defRPr sz="3733">
                <a:solidFill>
                  <a:schemeClr val="dk1"/>
                </a:solidFill>
              </a:defRPr>
            </a:lvl2pPr>
            <a:lvl3pPr lvl="2" rtl="0">
              <a:spcBef>
                <a:spcPts val="0"/>
              </a:spcBef>
              <a:spcAft>
                <a:spcPts val="0"/>
              </a:spcAft>
              <a:buClr>
                <a:schemeClr val="dk1"/>
              </a:buClr>
              <a:buSzPts val="2800"/>
              <a:buNone/>
              <a:defRPr sz="3733">
                <a:solidFill>
                  <a:schemeClr val="dk1"/>
                </a:solidFill>
              </a:defRPr>
            </a:lvl3pPr>
            <a:lvl4pPr lvl="3" rtl="0">
              <a:spcBef>
                <a:spcPts val="0"/>
              </a:spcBef>
              <a:spcAft>
                <a:spcPts val="0"/>
              </a:spcAft>
              <a:buClr>
                <a:schemeClr val="dk1"/>
              </a:buClr>
              <a:buSzPts val="2800"/>
              <a:buNone/>
              <a:defRPr sz="3733">
                <a:solidFill>
                  <a:schemeClr val="dk1"/>
                </a:solidFill>
              </a:defRPr>
            </a:lvl4pPr>
            <a:lvl5pPr lvl="4" rtl="0">
              <a:spcBef>
                <a:spcPts val="0"/>
              </a:spcBef>
              <a:spcAft>
                <a:spcPts val="0"/>
              </a:spcAft>
              <a:buClr>
                <a:schemeClr val="dk1"/>
              </a:buClr>
              <a:buSzPts val="2800"/>
              <a:buNone/>
              <a:defRPr sz="3733">
                <a:solidFill>
                  <a:schemeClr val="dk1"/>
                </a:solidFill>
              </a:defRPr>
            </a:lvl5pPr>
            <a:lvl6pPr lvl="5" rtl="0">
              <a:spcBef>
                <a:spcPts val="0"/>
              </a:spcBef>
              <a:spcAft>
                <a:spcPts val="0"/>
              </a:spcAft>
              <a:buClr>
                <a:schemeClr val="dk1"/>
              </a:buClr>
              <a:buSzPts val="2800"/>
              <a:buNone/>
              <a:defRPr sz="3733">
                <a:solidFill>
                  <a:schemeClr val="dk1"/>
                </a:solidFill>
              </a:defRPr>
            </a:lvl6pPr>
            <a:lvl7pPr lvl="6" rtl="0">
              <a:spcBef>
                <a:spcPts val="0"/>
              </a:spcBef>
              <a:spcAft>
                <a:spcPts val="0"/>
              </a:spcAft>
              <a:buClr>
                <a:schemeClr val="dk1"/>
              </a:buClr>
              <a:buSzPts val="2800"/>
              <a:buNone/>
              <a:defRPr sz="3733">
                <a:solidFill>
                  <a:schemeClr val="dk1"/>
                </a:solidFill>
              </a:defRPr>
            </a:lvl7pPr>
            <a:lvl8pPr lvl="7" rtl="0">
              <a:spcBef>
                <a:spcPts val="0"/>
              </a:spcBef>
              <a:spcAft>
                <a:spcPts val="0"/>
              </a:spcAft>
              <a:buClr>
                <a:schemeClr val="dk1"/>
              </a:buClr>
              <a:buSzPts val="2800"/>
              <a:buNone/>
              <a:defRPr sz="3733">
                <a:solidFill>
                  <a:schemeClr val="dk1"/>
                </a:solidFill>
              </a:defRPr>
            </a:lvl8pPr>
            <a:lvl9pPr lvl="8" rtl="0">
              <a:spcBef>
                <a:spcPts val="0"/>
              </a:spcBef>
              <a:spcAft>
                <a:spcPts val="0"/>
              </a:spcAft>
              <a:buClr>
                <a:schemeClr val="dk1"/>
              </a:buClr>
              <a:buSzPts val="2800"/>
              <a:buNone/>
              <a:defRPr sz="3733">
                <a:solidFill>
                  <a:schemeClr val="dk1"/>
                </a:solidFill>
              </a:defRPr>
            </a:lvl9pPr>
          </a:lstStyle>
          <a:p>
            <a:endParaRPr/>
          </a:p>
        </p:txBody>
      </p:sp>
      <p:pic>
        <p:nvPicPr>
          <p:cNvPr id="162" name="Google Shape;162;p28"/>
          <p:cNvPicPr preferRelativeResize="0"/>
          <p:nvPr/>
        </p:nvPicPr>
        <p:blipFill rotWithShape="1">
          <a:blip r:embed="rId2">
            <a:alphaModFix amt="35000"/>
          </a:blip>
          <a:srcRect l="4963" t="35235" r="4954" b="35235"/>
          <a:stretch/>
        </p:blipFill>
        <p:spPr>
          <a:xfrm>
            <a:off x="10582267" y="398134"/>
            <a:ext cx="1259200" cy="252333"/>
          </a:xfrm>
          <a:prstGeom prst="rect">
            <a:avLst/>
          </a:prstGeom>
          <a:noFill/>
          <a:ln>
            <a:noFill/>
          </a:ln>
        </p:spPr>
      </p:pic>
    </p:spTree>
    <p:extLst>
      <p:ext uri="{BB962C8B-B14F-4D97-AF65-F5344CB8AC3E}">
        <p14:creationId xmlns:p14="http://schemas.microsoft.com/office/powerpoint/2010/main" val="2753891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 2. Approche">
  <p:cSld name="CUSTOM_1">
    <p:bg>
      <p:bgPr>
        <a:blipFill>
          <a:blip r:embed="rId2">
            <a:alphaModFix/>
          </a:blip>
          <a:stretch>
            <a:fillRect/>
          </a:stretch>
        </a:blipFill>
        <a:effectLst/>
      </p:bgPr>
    </p:bg>
    <p:spTree>
      <p:nvGrpSpPr>
        <p:cNvPr id="1" name="Shape 117"/>
        <p:cNvGrpSpPr/>
        <p:nvPr/>
      </p:nvGrpSpPr>
      <p:grpSpPr>
        <a:xfrm>
          <a:off x="0" y="0"/>
          <a:ext cx="0" cy="0"/>
          <a:chOff x="0" y="0"/>
          <a:chExt cx="0" cy="0"/>
        </a:xfrm>
      </p:grpSpPr>
      <p:pic>
        <p:nvPicPr>
          <p:cNvPr id="118" name="Google Shape;118;p20"/>
          <p:cNvPicPr preferRelativeResize="0"/>
          <p:nvPr/>
        </p:nvPicPr>
        <p:blipFill rotWithShape="1">
          <a:blip r:embed="rId3">
            <a:alphaModFix/>
          </a:blip>
          <a:srcRect b="10"/>
          <a:stretch/>
        </p:blipFill>
        <p:spPr>
          <a:xfrm>
            <a:off x="-9433" y="-13133"/>
            <a:ext cx="12237237" cy="6919001"/>
          </a:xfrm>
          <a:prstGeom prst="rect">
            <a:avLst/>
          </a:prstGeom>
          <a:noFill/>
          <a:ln>
            <a:noFill/>
          </a:ln>
        </p:spPr>
      </p:pic>
      <p:sp>
        <p:nvSpPr>
          <p:cNvPr id="119" name="Google Shape;119;p20"/>
          <p:cNvSpPr txBox="1">
            <a:spLocks noGrp="1"/>
          </p:cNvSpPr>
          <p:nvPr>
            <p:ph type="title"/>
          </p:nvPr>
        </p:nvSpPr>
        <p:spPr>
          <a:xfrm>
            <a:off x="1530923" y="2692533"/>
            <a:ext cx="5268800" cy="968000"/>
          </a:xfrm>
          <a:prstGeom prst="rect">
            <a:avLst/>
          </a:prstGeom>
        </p:spPr>
        <p:txBody>
          <a:bodyPr spcFirstLastPara="1" wrap="square" lIns="0" tIns="0" rIns="0" bIns="0" anchor="b" anchorCtr="0">
            <a:noAutofit/>
          </a:bodyPr>
          <a:lstStyle>
            <a:lvl1pPr lvl="0" rtl="0">
              <a:spcBef>
                <a:spcPts val="0"/>
              </a:spcBef>
              <a:spcAft>
                <a:spcPts val="0"/>
              </a:spcAft>
              <a:buClr>
                <a:srgbClr val="FFFFFF"/>
              </a:buClr>
              <a:buSzPts val="4200"/>
              <a:buFont typeface="Roboto Black"/>
              <a:buNone/>
              <a:defRPr sz="5600">
                <a:solidFill>
                  <a:srgbClr val="FFFFFF"/>
                </a:solidFill>
                <a:latin typeface="Roboto Black"/>
                <a:ea typeface="Roboto Black"/>
                <a:cs typeface="Roboto Black"/>
                <a:sym typeface="Roboto Black"/>
              </a:defRPr>
            </a:lvl1pPr>
            <a:lvl2pPr lvl="1" rtl="0">
              <a:spcBef>
                <a:spcPts val="0"/>
              </a:spcBef>
              <a:spcAft>
                <a:spcPts val="0"/>
              </a:spcAft>
              <a:buSzPts val="4200"/>
              <a:buFont typeface="Roboto Black"/>
              <a:buNone/>
              <a:defRPr sz="5600">
                <a:latin typeface="Roboto Black"/>
                <a:ea typeface="Roboto Black"/>
                <a:cs typeface="Roboto Black"/>
                <a:sym typeface="Roboto Black"/>
              </a:defRPr>
            </a:lvl2pPr>
            <a:lvl3pPr lvl="2" rtl="0">
              <a:spcBef>
                <a:spcPts val="0"/>
              </a:spcBef>
              <a:spcAft>
                <a:spcPts val="0"/>
              </a:spcAft>
              <a:buSzPts val="4200"/>
              <a:buFont typeface="Roboto Black"/>
              <a:buNone/>
              <a:defRPr sz="5600">
                <a:latin typeface="Roboto Black"/>
                <a:ea typeface="Roboto Black"/>
                <a:cs typeface="Roboto Black"/>
                <a:sym typeface="Roboto Black"/>
              </a:defRPr>
            </a:lvl3pPr>
            <a:lvl4pPr lvl="3" rtl="0">
              <a:spcBef>
                <a:spcPts val="0"/>
              </a:spcBef>
              <a:spcAft>
                <a:spcPts val="0"/>
              </a:spcAft>
              <a:buSzPts val="4200"/>
              <a:buFont typeface="Roboto Black"/>
              <a:buNone/>
              <a:defRPr sz="5600">
                <a:latin typeface="Roboto Black"/>
                <a:ea typeface="Roboto Black"/>
                <a:cs typeface="Roboto Black"/>
                <a:sym typeface="Roboto Black"/>
              </a:defRPr>
            </a:lvl4pPr>
            <a:lvl5pPr lvl="4" rtl="0">
              <a:spcBef>
                <a:spcPts val="0"/>
              </a:spcBef>
              <a:spcAft>
                <a:spcPts val="0"/>
              </a:spcAft>
              <a:buSzPts val="4200"/>
              <a:buFont typeface="Roboto Black"/>
              <a:buNone/>
              <a:defRPr sz="5600">
                <a:latin typeface="Roboto Black"/>
                <a:ea typeface="Roboto Black"/>
                <a:cs typeface="Roboto Black"/>
                <a:sym typeface="Roboto Black"/>
              </a:defRPr>
            </a:lvl5pPr>
            <a:lvl6pPr lvl="5" rtl="0">
              <a:spcBef>
                <a:spcPts val="0"/>
              </a:spcBef>
              <a:spcAft>
                <a:spcPts val="0"/>
              </a:spcAft>
              <a:buSzPts val="4200"/>
              <a:buFont typeface="Roboto Black"/>
              <a:buNone/>
              <a:defRPr sz="5600">
                <a:latin typeface="Roboto Black"/>
                <a:ea typeface="Roboto Black"/>
                <a:cs typeface="Roboto Black"/>
                <a:sym typeface="Roboto Black"/>
              </a:defRPr>
            </a:lvl6pPr>
            <a:lvl7pPr lvl="6" rtl="0">
              <a:spcBef>
                <a:spcPts val="0"/>
              </a:spcBef>
              <a:spcAft>
                <a:spcPts val="0"/>
              </a:spcAft>
              <a:buSzPts val="4200"/>
              <a:buFont typeface="Roboto Black"/>
              <a:buNone/>
              <a:defRPr sz="5600">
                <a:latin typeface="Roboto Black"/>
                <a:ea typeface="Roboto Black"/>
                <a:cs typeface="Roboto Black"/>
                <a:sym typeface="Roboto Black"/>
              </a:defRPr>
            </a:lvl7pPr>
            <a:lvl8pPr lvl="7" rtl="0">
              <a:spcBef>
                <a:spcPts val="0"/>
              </a:spcBef>
              <a:spcAft>
                <a:spcPts val="0"/>
              </a:spcAft>
              <a:buSzPts val="4200"/>
              <a:buFont typeface="Roboto Black"/>
              <a:buNone/>
              <a:defRPr sz="5600">
                <a:latin typeface="Roboto Black"/>
                <a:ea typeface="Roboto Black"/>
                <a:cs typeface="Roboto Black"/>
                <a:sym typeface="Roboto Black"/>
              </a:defRPr>
            </a:lvl8pPr>
            <a:lvl9pPr lvl="8" rtl="0">
              <a:spcBef>
                <a:spcPts val="0"/>
              </a:spcBef>
              <a:spcAft>
                <a:spcPts val="0"/>
              </a:spcAft>
              <a:buSzPts val="4200"/>
              <a:buFont typeface="Roboto Black"/>
              <a:buNone/>
              <a:defRPr sz="5600">
                <a:latin typeface="Roboto Black"/>
                <a:ea typeface="Roboto Black"/>
                <a:cs typeface="Roboto Black"/>
                <a:sym typeface="Roboto Black"/>
              </a:defRPr>
            </a:lvl9pPr>
          </a:lstStyle>
          <a:p>
            <a:endParaRPr/>
          </a:p>
        </p:txBody>
      </p:sp>
      <p:sp>
        <p:nvSpPr>
          <p:cNvPr id="120" name="Google Shape;120;p20"/>
          <p:cNvSpPr txBox="1">
            <a:spLocks noGrp="1"/>
          </p:cNvSpPr>
          <p:nvPr>
            <p:ph type="subTitle" idx="1"/>
          </p:nvPr>
        </p:nvSpPr>
        <p:spPr>
          <a:xfrm>
            <a:off x="1498288" y="3649656"/>
            <a:ext cx="5169600" cy="408000"/>
          </a:xfrm>
          <a:prstGeom prst="rect">
            <a:avLst/>
          </a:prstGeom>
        </p:spPr>
        <p:txBody>
          <a:bodyPr spcFirstLastPara="1" wrap="square" lIns="0" tIns="0" rIns="0" bIns="0" anchor="t" anchorCtr="0">
            <a:normAutofit/>
          </a:bodyPr>
          <a:lstStyle>
            <a:lvl1pPr lvl="0" rtl="0">
              <a:spcBef>
                <a:spcPts val="0"/>
              </a:spcBef>
              <a:spcAft>
                <a:spcPts val="0"/>
              </a:spcAft>
              <a:buClr>
                <a:srgbClr val="FFFFFF"/>
              </a:buClr>
              <a:buSzPts val="1800"/>
              <a:buFont typeface="Roboto Medium"/>
              <a:buNone/>
              <a:defRPr>
                <a:solidFill>
                  <a:srgbClr val="FFFFFF"/>
                </a:solidFill>
                <a:latin typeface="Roboto Medium"/>
                <a:ea typeface="Roboto Medium"/>
                <a:cs typeface="Roboto Medium"/>
                <a:sym typeface="Roboto Medium"/>
              </a:defRPr>
            </a:lvl1pPr>
            <a:lvl2pPr lvl="1" rtl="0">
              <a:spcBef>
                <a:spcPts val="0"/>
              </a:spcBef>
              <a:spcAft>
                <a:spcPts val="0"/>
              </a:spcAft>
              <a:buClr>
                <a:srgbClr val="FFFFFF"/>
              </a:buClr>
              <a:buSzPts val="1400"/>
              <a:buFont typeface="Roboto Medium"/>
              <a:buNone/>
              <a:defRPr>
                <a:solidFill>
                  <a:srgbClr val="FFFFFF"/>
                </a:solidFill>
                <a:latin typeface="Roboto Medium"/>
                <a:ea typeface="Roboto Medium"/>
                <a:cs typeface="Roboto Medium"/>
                <a:sym typeface="Roboto Medium"/>
              </a:defRPr>
            </a:lvl2pPr>
            <a:lvl3pPr lvl="2" rtl="0">
              <a:spcBef>
                <a:spcPts val="0"/>
              </a:spcBef>
              <a:spcAft>
                <a:spcPts val="0"/>
              </a:spcAft>
              <a:buClr>
                <a:srgbClr val="FFFFFF"/>
              </a:buClr>
              <a:buSzPts val="1400"/>
              <a:buFont typeface="Roboto Medium"/>
              <a:buNone/>
              <a:defRPr>
                <a:solidFill>
                  <a:srgbClr val="FFFFFF"/>
                </a:solidFill>
                <a:latin typeface="Roboto Medium"/>
                <a:ea typeface="Roboto Medium"/>
                <a:cs typeface="Roboto Medium"/>
                <a:sym typeface="Roboto Medium"/>
              </a:defRPr>
            </a:lvl3pPr>
            <a:lvl4pPr lvl="3" rtl="0">
              <a:spcBef>
                <a:spcPts val="0"/>
              </a:spcBef>
              <a:spcAft>
                <a:spcPts val="0"/>
              </a:spcAft>
              <a:buClr>
                <a:srgbClr val="FFFFFF"/>
              </a:buClr>
              <a:buSzPts val="1400"/>
              <a:buFont typeface="Roboto Medium"/>
              <a:buNone/>
              <a:defRPr>
                <a:solidFill>
                  <a:srgbClr val="FFFFFF"/>
                </a:solidFill>
                <a:latin typeface="Roboto Medium"/>
                <a:ea typeface="Roboto Medium"/>
                <a:cs typeface="Roboto Medium"/>
                <a:sym typeface="Roboto Medium"/>
              </a:defRPr>
            </a:lvl4pPr>
            <a:lvl5pPr lvl="4" rtl="0">
              <a:spcBef>
                <a:spcPts val="0"/>
              </a:spcBef>
              <a:spcAft>
                <a:spcPts val="0"/>
              </a:spcAft>
              <a:buClr>
                <a:srgbClr val="FFFFFF"/>
              </a:buClr>
              <a:buSzPts val="1400"/>
              <a:buFont typeface="Roboto Medium"/>
              <a:buNone/>
              <a:defRPr>
                <a:solidFill>
                  <a:srgbClr val="FFFFFF"/>
                </a:solidFill>
                <a:latin typeface="Roboto Medium"/>
                <a:ea typeface="Roboto Medium"/>
                <a:cs typeface="Roboto Medium"/>
                <a:sym typeface="Roboto Medium"/>
              </a:defRPr>
            </a:lvl5pPr>
            <a:lvl6pPr lvl="5" rtl="0">
              <a:spcBef>
                <a:spcPts val="0"/>
              </a:spcBef>
              <a:spcAft>
                <a:spcPts val="0"/>
              </a:spcAft>
              <a:buClr>
                <a:srgbClr val="FFFFFF"/>
              </a:buClr>
              <a:buSzPts val="1400"/>
              <a:buFont typeface="Roboto Medium"/>
              <a:buNone/>
              <a:defRPr>
                <a:solidFill>
                  <a:srgbClr val="FFFFFF"/>
                </a:solidFill>
                <a:latin typeface="Roboto Medium"/>
                <a:ea typeface="Roboto Medium"/>
                <a:cs typeface="Roboto Medium"/>
                <a:sym typeface="Roboto Medium"/>
              </a:defRPr>
            </a:lvl6pPr>
            <a:lvl7pPr lvl="6" rtl="0">
              <a:spcBef>
                <a:spcPts val="0"/>
              </a:spcBef>
              <a:spcAft>
                <a:spcPts val="0"/>
              </a:spcAft>
              <a:buClr>
                <a:srgbClr val="FFFFFF"/>
              </a:buClr>
              <a:buSzPts val="1400"/>
              <a:buFont typeface="Roboto Medium"/>
              <a:buNone/>
              <a:defRPr>
                <a:solidFill>
                  <a:srgbClr val="FFFFFF"/>
                </a:solidFill>
                <a:latin typeface="Roboto Medium"/>
                <a:ea typeface="Roboto Medium"/>
                <a:cs typeface="Roboto Medium"/>
                <a:sym typeface="Roboto Medium"/>
              </a:defRPr>
            </a:lvl7pPr>
            <a:lvl8pPr lvl="7" rtl="0">
              <a:spcBef>
                <a:spcPts val="0"/>
              </a:spcBef>
              <a:spcAft>
                <a:spcPts val="0"/>
              </a:spcAft>
              <a:buClr>
                <a:srgbClr val="FFFFFF"/>
              </a:buClr>
              <a:buSzPts val="1400"/>
              <a:buFont typeface="Roboto Medium"/>
              <a:buNone/>
              <a:defRPr>
                <a:solidFill>
                  <a:srgbClr val="FFFFFF"/>
                </a:solidFill>
                <a:latin typeface="Roboto Medium"/>
                <a:ea typeface="Roboto Medium"/>
                <a:cs typeface="Roboto Medium"/>
                <a:sym typeface="Roboto Medium"/>
              </a:defRPr>
            </a:lvl8pPr>
            <a:lvl9pPr lvl="8" rtl="0">
              <a:spcBef>
                <a:spcPts val="0"/>
              </a:spcBef>
              <a:spcAft>
                <a:spcPts val="0"/>
              </a:spcAft>
              <a:buClr>
                <a:srgbClr val="FFFFFF"/>
              </a:buClr>
              <a:buSzPts val="1400"/>
              <a:buFont typeface="Roboto Medium"/>
              <a:buNone/>
              <a:defRPr>
                <a:solidFill>
                  <a:srgbClr val="FFFFFF"/>
                </a:solidFill>
                <a:latin typeface="Roboto Medium"/>
                <a:ea typeface="Roboto Medium"/>
                <a:cs typeface="Roboto Medium"/>
                <a:sym typeface="Roboto Medium"/>
              </a:defRPr>
            </a:lvl9pPr>
          </a:lstStyle>
          <a:p>
            <a:endParaRPr/>
          </a:p>
        </p:txBody>
      </p:sp>
    </p:spTree>
    <p:extLst>
      <p:ext uri="{BB962C8B-B14F-4D97-AF65-F5344CB8AC3E}">
        <p14:creationId xmlns:p14="http://schemas.microsoft.com/office/powerpoint/2010/main" val="2441701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ilagođeni izgled">
    <p:spTree>
      <p:nvGrpSpPr>
        <p:cNvPr id="1" name=""/>
        <p:cNvGrpSpPr/>
        <p:nvPr/>
      </p:nvGrpSpPr>
      <p:grpSpPr>
        <a:xfrm>
          <a:off x="0" y="0"/>
          <a:ext cx="0" cy="0"/>
          <a:chOff x="0" y="0"/>
          <a:chExt cx="0" cy="0"/>
        </a:xfrm>
      </p:grpSpPr>
      <p:pic>
        <p:nvPicPr>
          <p:cNvPr id="7" name="Slika 6" descr="Slika na kojoj se prikazuje snimka zaslona, crta, dizajn&#10;&#10;Sadržaj generiran umjetnom inteligencijom može biti netočan.">
            <a:extLst>
              <a:ext uri="{FF2B5EF4-FFF2-40B4-BE49-F238E27FC236}">
                <a16:creationId xmlns:a16="http://schemas.microsoft.com/office/drawing/2014/main" id="{06B022C9-54E7-BB73-8A26-59E11FA9C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BF2A96D7-17D5-D8FA-1A2A-53ABEC2070E7}"/>
              </a:ext>
            </a:extLst>
          </p:cNvPr>
          <p:cNvSpPr>
            <a:spLocks noGrp="1"/>
          </p:cNvSpPr>
          <p:nvPr>
            <p:ph type="title" hasCustomPrompt="1"/>
          </p:nvPr>
        </p:nvSpPr>
        <p:spPr/>
        <p:txBody>
          <a:bodyPr/>
          <a:lstStyle>
            <a:lvl1pPr>
              <a:defRPr/>
            </a:lvl1pPr>
          </a:lstStyle>
          <a:p>
            <a:r>
              <a:rPr lang="hr-HR" dirty="0"/>
              <a:t>SUMMARY</a:t>
            </a:r>
          </a:p>
        </p:txBody>
      </p:sp>
    </p:spTree>
    <p:extLst>
      <p:ext uri="{BB962C8B-B14F-4D97-AF65-F5344CB8AC3E}">
        <p14:creationId xmlns:p14="http://schemas.microsoft.com/office/powerpoint/2010/main" val="2588501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pic>
        <p:nvPicPr>
          <p:cNvPr id="10" name="Slika 9" descr="Slika na kojoj se prikazuje crta, snimka zaslona, šarenilo, dizajn&#10;&#10;Opis je automatski generiran">
            <a:extLst>
              <a:ext uri="{FF2B5EF4-FFF2-40B4-BE49-F238E27FC236}">
                <a16:creationId xmlns:a16="http://schemas.microsoft.com/office/drawing/2014/main" id="{7D3E6235-77BD-81C2-1C4B-460BFF2AC5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160127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pic>
        <p:nvPicPr>
          <p:cNvPr id="8" name="Slika 7" descr="Slika na kojoj se prikazuje crta, snimka zaslona, šarenilo, dizajn">
            <a:extLst>
              <a:ext uri="{FF2B5EF4-FFF2-40B4-BE49-F238E27FC236}">
                <a16:creationId xmlns:a16="http://schemas.microsoft.com/office/drawing/2014/main" id="{813DD7BB-6C45-D079-40C8-D9AAFA3351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a:p>
        </p:txBody>
      </p:sp>
    </p:spTree>
    <p:extLst>
      <p:ext uri="{BB962C8B-B14F-4D97-AF65-F5344CB8AC3E}">
        <p14:creationId xmlns:p14="http://schemas.microsoft.com/office/powerpoint/2010/main" val="41308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Naslovni slajd">
    <p:spTree>
      <p:nvGrpSpPr>
        <p:cNvPr id="1" name=""/>
        <p:cNvGrpSpPr/>
        <p:nvPr/>
      </p:nvGrpSpPr>
      <p:grpSpPr>
        <a:xfrm>
          <a:off x="0" y="0"/>
          <a:ext cx="0" cy="0"/>
          <a:chOff x="0" y="0"/>
          <a:chExt cx="0" cy="0"/>
        </a:xfrm>
      </p:grpSpPr>
      <p:pic>
        <p:nvPicPr>
          <p:cNvPr id="5" name="Slika 4">
            <a:extLst>
              <a:ext uri="{FF2B5EF4-FFF2-40B4-BE49-F238E27FC236}">
                <a16:creationId xmlns:a16="http://schemas.microsoft.com/office/drawing/2014/main" id="{8A7D5785-C017-9CDE-887E-053A663A786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28"/>
            <a:ext cx="12192000" cy="6857142"/>
          </a:xfrm>
          <a:prstGeom prst="rect">
            <a:avLst/>
          </a:prstGeom>
        </p:spPr>
      </p:pic>
      <p:sp>
        <p:nvSpPr>
          <p:cNvPr id="2" name="Naslov 1">
            <a:extLst>
              <a:ext uri="{FF2B5EF4-FFF2-40B4-BE49-F238E27FC236}">
                <a16:creationId xmlns:a16="http://schemas.microsoft.com/office/drawing/2014/main" id="{00F290A5-665D-F2E4-352E-051E267BCC19}"/>
              </a:ext>
            </a:extLst>
          </p:cNvPr>
          <p:cNvSpPr>
            <a:spLocks noGrp="1"/>
          </p:cNvSpPr>
          <p:nvPr>
            <p:ph type="ctrTitle" hasCustomPrompt="1"/>
          </p:nvPr>
        </p:nvSpPr>
        <p:spPr>
          <a:xfrm>
            <a:off x="2455653" y="3382477"/>
            <a:ext cx="9144000" cy="2387600"/>
          </a:xfrm>
        </p:spPr>
        <p:txBody>
          <a:bodyPr anchor="b"/>
          <a:lstStyle>
            <a:lvl1pPr algn="r">
              <a:defRPr sz="4800">
                <a:latin typeface="Bahnschrift" panose="020B0502040204020203" pitchFamily="34" charset="0"/>
              </a:defRPr>
            </a:lvl1pPr>
          </a:lstStyle>
          <a:p>
            <a:r>
              <a:rPr lang="hr-HR"/>
              <a:t>HEADING</a:t>
            </a:r>
          </a:p>
        </p:txBody>
      </p:sp>
    </p:spTree>
    <p:extLst>
      <p:ext uri="{BB962C8B-B14F-4D97-AF65-F5344CB8AC3E}">
        <p14:creationId xmlns:p14="http://schemas.microsoft.com/office/powerpoint/2010/main" val="3811607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Naslov i sadržaj">
    <p:spTree>
      <p:nvGrpSpPr>
        <p:cNvPr id="1" name=""/>
        <p:cNvGrpSpPr/>
        <p:nvPr/>
      </p:nvGrpSpPr>
      <p:grpSpPr>
        <a:xfrm>
          <a:off x="0" y="0"/>
          <a:ext cx="0" cy="0"/>
          <a:chOff x="0" y="0"/>
          <a:chExt cx="0" cy="0"/>
        </a:xfrm>
      </p:grpSpPr>
      <p:pic>
        <p:nvPicPr>
          <p:cNvPr id="5" name="Slika 4" descr="Slika na kojoj se prikazuje crta, alat, dizajn&#10;&#10;Opis je automatski generiran">
            <a:extLst>
              <a:ext uri="{FF2B5EF4-FFF2-40B4-BE49-F238E27FC236}">
                <a16:creationId xmlns:a16="http://schemas.microsoft.com/office/drawing/2014/main" id="{7174B7B0-D794-7A54-5CF6-E0A21E0E58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3498932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_Dva sadržaja">
    <p:spTree>
      <p:nvGrpSpPr>
        <p:cNvPr id="1" name=""/>
        <p:cNvGrpSpPr/>
        <p:nvPr/>
      </p:nvGrpSpPr>
      <p:grpSpPr>
        <a:xfrm>
          <a:off x="0" y="0"/>
          <a:ext cx="0" cy="0"/>
          <a:chOff x="0" y="0"/>
          <a:chExt cx="0" cy="0"/>
        </a:xfrm>
      </p:grpSpPr>
      <p:pic>
        <p:nvPicPr>
          <p:cNvPr id="6" name="Slika 5">
            <a:extLst>
              <a:ext uri="{FF2B5EF4-FFF2-40B4-BE49-F238E27FC236}">
                <a16:creationId xmlns:a16="http://schemas.microsoft.com/office/drawing/2014/main" id="{78154B72-B9D9-7CC8-2522-C7E3F4476C3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Naslov 1">
            <a:extLst>
              <a:ext uri="{FF2B5EF4-FFF2-40B4-BE49-F238E27FC236}">
                <a16:creationId xmlns:a16="http://schemas.microsoft.com/office/drawing/2014/main" id="{E69C0126-D498-D7EF-F08C-471CA839C90A}"/>
              </a:ext>
            </a:extLst>
          </p:cNvPr>
          <p:cNvSpPr>
            <a:spLocks noGrp="1"/>
          </p:cNvSpPr>
          <p:nvPr>
            <p:ph type="title"/>
          </p:nvPr>
        </p:nvSpPr>
        <p:spPr/>
        <p:txBody>
          <a:bodyPr>
            <a:normAutofit/>
          </a:bodyPr>
          <a:lstStyle>
            <a:lvl1pPr algn="r">
              <a:defRPr sz="3600">
                <a:latin typeface="Bahnschrift SemiBold" panose="020B0502040204020203" pitchFamily="34" charset="0"/>
              </a:defRPr>
            </a:lvl1pPr>
          </a:lstStyle>
          <a:p>
            <a:r>
              <a:rPr lang="hr-HR"/>
              <a:t>Kliknite da biste uredili stil naslova matrice</a:t>
            </a:r>
          </a:p>
        </p:txBody>
      </p:sp>
      <p:sp>
        <p:nvSpPr>
          <p:cNvPr id="3" name="Rezervirano mjesto sadržaja 2">
            <a:extLst>
              <a:ext uri="{FF2B5EF4-FFF2-40B4-BE49-F238E27FC236}">
                <a16:creationId xmlns:a16="http://schemas.microsoft.com/office/drawing/2014/main" id="{E0915537-B2D1-B872-5BC6-E6A6498B822A}"/>
              </a:ext>
            </a:extLst>
          </p:cNvPr>
          <p:cNvSpPr>
            <a:spLocks noGrp="1"/>
          </p:cNvSpPr>
          <p:nvPr>
            <p:ph sz="half" idx="1"/>
          </p:nvPr>
        </p:nvSpPr>
        <p:spPr>
          <a:xfrm>
            <a:off x="838200" y="1825625"/>
            <a:ext cx="5181600" cy="4351338"/>
          </a:xfrm>
        </p:spPr>
        <p:txBody>
          <a:bodyPr/>
          <a:lstStyle>
            <a:lvl1pPr>
              <a:defRPr>
                <a:latin typeface="Bahnschrift SemiLight" panose="020B0502040204020203" pitchFamily="34" charset="0"/>
              </a:defRPr>
            </a:lvl1pPr>
          </a:lstStyle>
          <a:p>
            <a:pPr lvl="0"/>
            <a:r>
              <a:rPr lang="hr-HR"/>
              <a:t>Kliknite da biste uredili matrice</a:t>
            </a:r>
          </a:p>
        </p:txBody>
      </p:sp>
      <p:sp>
        <p:nvSpPr>
          <p:cNvPr id="4" name="Rezervirano mjesto sadržaja 3">
            <a:extLst>
              <a:ext uri="{FF2B5EF4-FFF2-40B4-BE49-F238E27FC236}">
                <a16:creationId xmlns:a16="http://schemas.microsoft.com/office/drawing/2014/main" id="{6E429AF7-3B52-7B21-C5E7-7BA86CDA8184}"/>
              </a:ext>
            </a:extLst>
          </p:cNvPr>
          <p:cNvSpPr>
            <a:spLocks noGrp="1"/>
          </p:cNvSpPr>
          <p:nvPr>
            <p:ph sz="half" idx="2"/>
          </p:nvPr>
        </p:nvSpPr>
        <p:spPr>
          <a:xfrm>
            <a:off x="6172200" y="1825625"/>
            <a:ext cx="5181600" cy="4351338"/>
          </a:xfrm>
        </p:spPr>
        <p:txBody>
          <a:bodyPr/>
          <a:lstStyle>
            <a:lvl1pPr marL="0" indent="0">
              <a:buNone/>
              <a:defRPr/>
            </a:lvl1pPr>
          </a:lstStyle>
          <a:p>
            <a:pPr lvl="0"/>
            <a:endParaRPr lang="hr-HR"/>
          </a:p>
        </p:txBody>
      </p:sp>
    </p:spTree>
    <p:extLst>
      <p:ext uri="{BB962C8B-B14F-4D97-AF65-F5344CB8AC3E}">
        <p14:creationId xmlns:p14="http://schemas.microsoft.com/office/powerpoint/2010/main" val="1638972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1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2"/>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DISCUSSION</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462217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2_Naslov i sadržaj">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1102532-B18A-F116-ED3D-C3E4F6576CC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
            <a:ext cx="12191998" cy="6857141"/>
          </a:xfrm>
          <a:prstGeom prst="rect">
            <a:avLst/>
          </a:prstGeom>
        </p:spPr>
      </p:pic>
      <p:sp>
        <p:nvSpPr>
          <p:cNvPr id="2" name="Naslov 1">
            <a:extLst>
              <a:ext uri="{FF2B5EF4-FFF2-40B4-BE49-F238E27FC236}">
                <a16:creationId xmlns:a16="http://schemas.microsoft.com/office/drawing/2014/main" id="{3476ACE7-458A-DB79-D9F2-688CE21D2DDA}"/>
              </a:ext>
            </a:extLst>
          </p:cNvPr>
          <p:cNvSpPr>
            <a:spLocks noGrp="1"/>
          </p:cNvSpPr>
          <p:nvPr>
            <p:ph type="title" hasCustomPrompt="1"/>
          </p:nvPr>
        </p:nvSpPr>
        <p:spPr/>
        <p:txBody>
          <a:bodyPr>
            <a:normAutofit/>
          </a:bodyPr>
          <a:lstStyle>
            <a:lvl1pPr algn="l">
              <a:defRPr sz="3600">
                <a:latin typeface="Bahnschrift SemiBold" panose="020B0502040204020203" pitchFamily="34" charset="0"/>
              </a:defRPr>
            </a:lvl1pPr>
          </a:lstStyle>
          <a:p>
            <a:r>
              <a:rPr lang="hr-HR"/>
              <a:t>EXERCISE</a:t>
            </a:r>
          </a:p>
        </p:txBody>
      </p:sp>
      <p:sp>
        <p:nvSpPr>
          <p:cNvPr id="3" name="Rezervirano mjesto sadržaja 2">
            <a:extLst>
              <a:ext uri="{FF2B5EF4-FFF2-40B4-BE49-F238E27FC236}">
                <a16:creationId xmlns:a16="http://schemas.microsoft.com/office/drawing/2014/main" id="{48EC462E-02D9-044A-298B-A009977EE7DD}"/>
              </a:ext>
            </a:extLst>
          </p:cNvPr>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hr-HR"/>
              <a:t>Kliknite da biste uredili matrice</a:t>
            </a:r>
          </a:p>
        </p:txBody>
      </p:sp>
    </p:spTree>
    <p:extLst>
      <p:ext uri="{BB962C8B-B14F-4D97-AF65-F5344CB8AC3E}">
        <p14:creationId xmlns:p14="http://schemas.microsoft.com/office/powerpoint/2010/main" val="254530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naslova 1">
            <a:extLst>
              <a:ext uri="{FF2B5EF4-FFF2-40B4-BE49-F238E27FC236}">
                <a16:creationId xmlns:a16="http://schemas.microsoft.com/office/drawing/2014/main" id="{1B650DF9-2458-1434-6EFF-3D965EDC4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r-HR"/>
              <a:t>Kliknite da biste uredili stil naslova matrice</a:t>
            </a:r>
          </a:p>
        </p:txBody>
      </p:sp>
      <p:sp>
        <p:nvSpPr>
          <p:cNvPr id="3" name="Rezervirano mjesto teksta 2">
            <a:extLst>
              <a:ext uri="{FF2B5EF4-FFF2-40B4-BE49-F238E27FC236}">
                <a16:creationId xmlns:a16="http://schemas.microsoft.com/office/drawing/2014/main" id="{76C6E5EE-2B8F-9019-690C-3AF0A69B8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4" name="Rezervirano mjesto datuma 3">
            <a:extLst>
              <a:ext uri="{FF2B5EF4-FFF2-40B4-BE49-F238E27FC236}">
                <a16:creationId xmlns:a16="http://schemas.microsoft.com/office/drawing/2014/main" id="{470CF1CA-F427-A5AF-96AA-671002CD7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63B997-549E-41F4-A1E4-B0CF42B49EF1}" type="datetimeFigureOut">
              <a:rPr lang="hr-HR" smtClean="0"/>
              <a:t>16.7.2025.</a:t>
            </a:fld>
            <a:endParaRPr lang="hr-HR"/>
          </a:p>
        </p:txBody>
      </p:sp>
      <p:sp>
        <p:nvSpPr>
          <p:cNvPr id="5" name="Rezervirano mjesto podnožja 4">
            <a:extLst>
              <a:ext uri="{FF2B5EF4-FFF2-40B4-BE49-F238E27FC236}">
                <a16:creationId xmlns:a16="http://schemas.microsoft.com/office/drawing/2014/main" id="{8D829544-1FE5-4ED0-6A51-373B24568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r-HR"/>
          </a:p>
        </p:txBody>
      </p:sp>
      <p:sp>
        <p:nvSpPr>
          <p:cNvPr id="6" name="Rezervirano mjesto broja slajda 5">
            <a:extLst>
              <a:ext uri="{FF2B5EF4-FFF2-40B4-BE49-F238E27FC236}">
                <a16:creationId xmlns:a16="http://schemas.microsoft.com/office/drawing/2014/main" id="{33A67201-5F88-A086-59F5-4A06FA6BE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DD723-16A0-42C8-A963-6C8D73A0AD48}" type="slidenum">
              <a:rPr lang="hr-HR" smtClean="0"/>
              <a:t>‹#›</a:t>
            </a:fld>
            <a:endParaRPr lang="hr-HR"/>
          </a:p>
        </p:txBody>
      </p:sp>
    </p:spTree>
    <p:extLst>
      <p:ext uri="{BB962C8B-B14F-4D97-AF65-F5344CB8AC3E}">
        <p14:creationId xmlns:p14="http://schemas.microsoft.com/office/powerpoint/2010/main" val="89751380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9" r:id="rId4"/>
    <p:sldLayoutId id="2147483666" r:id="rId5"/>
    <p:sldLayoutId id="2147483652" r:id="rId6"/>
    <p:sldLayoutId id="2147483661" r:id="rId7"/>
    <p:sldLayoutId id="2147483676" r:id="rId8"/>
    <p:sldLayoutId id="2147483677" r:id="rId9"/>
    <p:sldLayoutId id="2147483678" r:id="rId10"/>
    <p:sldLayoutId id="2147483679" r:id="rId11"/>
    <p:sldLayoutId id="2147483680" r:id="rId12"/>
    <p:sldLayoutId id="2147483681" r:id="rId13"/>
    <p:sldLayoutId id="2147483669"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polaris.shopify.com/"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hyperlink" Target="https://bradfrost.com/blog/post/interface-inventory/" TargetMode="External"/><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bradfrost.com/blog/post/interface-inventory/"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bradfrost.com/blog/post/atomic-web-design/" TargetMode="External"/><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hyperlink" Target="https://www.zalando.be/?_rfl=nl" TargetMode="External"/><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svg"/></Relationships>
</file>

<file path=ppt/slides/_rels/slide25.xml.rels><?xml version="1.0" encoding="UTF-8" standalone="yes"?>
<Relationships xmlns="http://schemas.openxmlformats.org/package/2006/relationships"><Relationship Id="rId8" Type="http://schemas.openxmlformats.org/officeDocument/2006/relationships/hyperlink" Target="https://www.zalando.be/?_rfl=nl" TargetMode="External"/><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svg"/></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hyperlink" Target="https://www.zalando.be/?_rfl=n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svg"/><Relationship Id="rId7" Type="http://schemas.openxmlformats.org/officeDocument/2006/relationships/image" Target="../media/image51.sv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54.sv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5.png"/><Relationship Id="rId18" Type="http://schemas.openxmlformats.org/officeDocument/2006/relationships/image" Target="../media/image70.svg"/><Relationship Id="rId3" Type="http://schemas.openxmlformats.org/officeDocument/2006/relationships/image" Target="../media/image49.svg"/><Relationship Id="rId21" Type="http://schemas.openxmlformats.org/officeDocument/2006/relationships/image" Target="../media/image73.png"/><Relationship Id="rId7" Type="http://schemas.openxmlformats.org/officeDocument/2006/relationships/image" Target="../media/image60.svg"/><Relationship Id="rId12" Type="http://schemas.openxmlformats.org/officeDocument/2006/relationships/image" Target="../media/image52.png"/><Relationship Id="rId17" Type="http://schemas.openxmlformats.org/officeDocument/2006/relationships/image" Target="../media/image69.png"/><Relationship Id="rId2" Type="http://schemas.openxmlformats.org/officeDocument/2006/relationships/image" Target="../media/image48.png"/><Relationship Id="rId16" Type="http://schemas.openxmlformats.org/officeDocument/2006/relationships/image" Target="../media/image68.svg"/><Relationship Id="rId20" Type="http://schemas.openxmlformats.org/officeDocument/2006/relationships/image" Target="../media/image72.svg"/><Relationship Id="rId1" Type="http://schemas.openxmlformats.org/officeDocument/2006/relationships/slideLayout" Target="../slideLayouts/slideLayout6.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5" Type="http://schemas.openxmlformats.org/officeDocument/2006/relationships/image" Target="../media/image67.png"/><Relationship Id="rId10" Type="http://schemas.openxmlformats.org/officeDocument/2006/relationships/image" Target="../media/image63.png"/><Relationship Id="rId19" Type="http://schemas.openxmlformats.org/officeDocument/2006/relationships/image" Target="../media/image71.png"/><Relationship Id="rId4" Type="http://schemas.openxmlformats.org/officeDocument/2006/relationships/image" Target="../media/image57.png"/><Relationship Id="rId9" Type="http://schemas.openxmlformats.org/officeDocument/2006/relationships/image" Target="../media/image62.svg"/><Relationship Id="rId14" Type="http://schemas.openxmlformats.org/officeDocument/2006/relationships/image" Target="../media/image66.svg"/><Relationship Id="rId22" Type="http://schemas.openxmlformats.org/officeDocument/2006/relationships/image" Target="../media/image74.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www.gov.uk/" TargetMode="External"/><Relationship Id="rId2" Type="http://schemas.openxmlformats.org/officeDocument/2006/relationships/hyperlink" Target="https://www.decathlon.be/nl/splashpage/" TargetMode="External"/><Relationship Id="rId1" Type="http://schemas.openxmlformats.org/officeDocument/2006/relationships/slideLayout" Target="../slideLayouts/slideLayout13.xml"/><Relationship Id="rId5" Type="http://schemas.openxmlformats.org/officeDocument/2006/relationships/hyperlink" Target="https://youtu.be/uiCGvhI7Vwo?si=yrelRecf0K1BrTh-" TargetMode="External"/><Relationship Id="rId4" Type="http://schemas.openxmlformats.org/officeDocument/2006/relationships/hyperlink" Target="https://m3.material.io/"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8.svg"/><Relationship Id="rId7" Type="http://schemas.openxmlformats.org/officeDocument/2006/relationships/hyperlink" Target="https://storybook.js.org/" TargetMode="External"/><Relationship Id="rId2"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hyperlink" Target="https://zeroheight.com/login" TargetMode="External"/><Relationship Id="rId5" Type="http://schemas.openxmlformats.org/officeDocument/2006/relationships/image" Target="../media/image80.sv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hyperlink" Target="https://www.figma.com/best-practices/branching-in-figma/" TargetMode="Externa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hyperlink" Target="https://help.figma.com/hc/en-us/articles/360039820134-Manage-and-share-styles#Move_styles" TargetMode="Externa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hyperlink" Target="https://help.figma.com/hc/en-us/articles/4404848314647-Move-published-components"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www.adobe.com/" TargetMode="Externa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hyperlink" Target="https://liferay.design/" TargetMode="External"/><Relationship Id="rId7" Type="http://schemas.openxmlformats.org/officeDocument/2006/relationships/hyperlink" Target="https://design.wonderflow.ai/" TargetMode="External"/><Relationship Id="rId2" Type="http://schemas.openxmlformats.org/officeDocument/2006/relationships/hyperlink" Target="https://wise.design/" TargetMode="External"/><Relationship Id="rId1" Type="http://schemas.openxmlformats.org/officeDocument/2006/relationships/slideLayout" Target="../slideLayouts/slideLayout13.xml"/><Relationship Id="rId6" Type="http://schemas.openxmlformats.org/officeDocument/2006/relationships/hyperlink" Target="https://www.openbridge.no/" TargetMode="External"/><Relationship Id="rId5" Type="http://schemas.openxmlformats.org/officeDocument/2006/relationships/hyperlink" Target="https://luna-website.ext.prd.jspaas.uk/" TargetMode="External"/><Relationship Id="rId4" Type="http://schemas.openxmlformats.org/officeDocument/2006/relationships/hyperlink" Target="https://gel.westpacgroup.com.au/articles"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figma.com/community/plugin/820660579767995949" TargetMode="External"/><Relationship Id="rId7" Type="http://schemas.openxmlformats.org/officeDocument/2006/relationships/hyperlink" Target="https://www.figma.com/community/plugin/801195587640428208" TargetMode="External"/><Relationship Id="rId2" Type="http://schemas.openxmlformats.org/officeDocument/2006/relationships/hyperlink" Target="https://www.figma.com/community/plugin/735733267883397781" TargetMode="External"/><Relationship Id="rId1" Type="http://schemas.openxmlformats.org/officeDocument/2006/relationships/slideLayout" Target="../slideLayouts/slideLayout13.xml"/><Relationship Id="rId6" Type="http://schemas.openxmlformats.org/officeDocument/2006/relationships/hyperlink" Target="https://www.figma.com/community/plugin/815578663120885543" TargetMode="External"/><Relationship Id="rId5" Type="http://schemas.openxmlformats.org/officeDocument/2006/relationships/hyperlink" Target="https://www.figma.com/community/plugin/739825414752646970" TargetMode="External"/><Relationship Id="rId4" Type="http://schemas.openxmlformats.org/officeDocument/2006/relationships/hyperlink" Target="https://www.figma.com/community/plugin/818203235789864127"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www.figma.com/community/plugin/1205622541257680763" TargetMode="External"/><Relationship Id="rId2" Type="http://schemas.openxmlformats.org/officeDocument/2006/relationships/hyperlink" Target="https://www.figma.com/community/plugin/1134018716847999330" TargetMode="External"/><Relationship Id="rId1" Type="http://schemas.openxmlformats.org/officeDocument/2006/relationships/slideLayout" Target="../slideLayouts/slideLayout13.xml"/><Relationship Id="rId4" Type="http://schemas.openxmlformats.org/officeDocument/2006/relationships/hyperlink" Target="https://www.figma.com/community/plugin/1116018586739867857/Propstar"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component.gallery/components/" TargetMode="External"/><Relationship Id="rId7" Type="http://schemas.openxmlformats.org/officeDocument/2006/relationships/hyperlink" Target="https://www.linkedin.com/posts/vitalyfriedman_ux-design-designsystems-activity-7034860410952372225-N02u?utm_source=share&amp;utm_medium=member_desktop" TargetMode="External"/><Relationship Id="rId2" Type="http://schemas.openxmlformats.org/officeDocument/2006/relationships/hyperlink" Target="https://www.designsystems.com/" TargetMode="External"/><Relationship Id="rId1" Type="http://schemas.openxmlformats.org/officeDocument/2006/relationships/slideLayout" Target="../slideLayouts/slideLayout13.xml"/><Relationship Id="rId6" Type="http://schemas.openxmlformats.org/officeDocument/2006/relationships/hyperlink" Target="https://www.designsystemchecklist.com/" TargetMode="External"/><Relationship Id="rId5" Type="http://schemas.openxmlformats.org/officeDocument/2006/relationships/hyperlink" Target="https://twitter.com/molly_hellmuth" TargetMode="External"/><Relationship Id="rId4" Type="http://schemas.openxmlformats.org/officeDocument/2006/relationships/hyperlink" Target="https://twitter.com/disco_lu"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booking.design/how-we-built-our-multi-platform-design-system-at-booking-com-d7b895399d40" TargetMode="External"/><Relationship Id="rId2" Type="http://schemas.openxmlformats.org/officeDocument/2006/relationships/hyperlink" Target="https://www.knapsack.cloud/calculator" TargetMode="Externa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hyperlink" Target="https://www.designsystems.com/"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hyperlink" Target="https://help.figma.com/hc/en-us/articles/360039820134-Manage-and-share-styles#Move_styles" TargetMode="External"/><Relationship Id="rId5" Type="http://schemas.openxmlformats.org/officeDocument/2006/relationships/hyperlink" Target="https://www.figma.com/best-practices/branching-in-figma/" TargetMode="External"/><Relationship Id="rId4" Type="http://schemas.openxmlformats.org/officeDocument/2006/relationships/hyperlink" Target="https://bradfrost.com/blog/post/atomic-web-design/"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tlassian.design/"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figma.com/@atlassian"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figma.com/@ibmorg" TargetMode="External"/><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BA6161-1608-0121-4879-BF8160F25737}"/>
              </a:ext>
            </a:extLst>
          </p:cNvPr>
          <p:cNvSpPr>
            <a:spLocks noGrp="1"/>
          </p:cNvSpPr>
          <p:nvPr>
            <p:ph type="ctrTitle"/>
          </p:nvPr>
        </p:nvSpPr>
        <p:spPr/>
        <p:txBody>
          <a:bodyPr/>
          <a:lstStyle/>
          <a:p>
            <a:r>
              <a:rPr lang="fr-FR" dirty="0">
                <a:latin typeface="Bahnschrift"/>
              </a:rPr>
              <a:t>Design System &amp; </a:t>
            </a:r>
            <a:r>
              <a:rPr lang="fr-FR" dirty="0" err="1">
                <a:latin typeface="Bahnschrift"/>
              </a:rPr>
              <a:t>Prototyping</a:t>
            </a:r>
            <a:endParaRPr lang="fr-FR" dirty="0"/>
          </a:p>
        </p:txBody>
      </p:sp>
    </p:spTree>
    <p:extLst>
      <p:ext uri="{BB962C8B-B14F-4D97-AF65-F5344CB8AC3E}">
        <p14:creationId xmlns:p14="http://schemas.microsoft.com/office/powerpoint/2010/main" val="495518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082F4-2370-98EF-DEEE-DCBF62229B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E041D0-AB62-A555-75FC-12DF6E0EE817}"/>
              </a:ext>
            </a:extLst>
          </p:cNvPr>
          <p:cNvSpPr>
            <a:spLocks noGrp="1"/>
          </p:cNvSpPr>
          <p:nvPr>
            <p:ph type="title"/>
          </p:nvPr>
        </p:nvSpPr>
        <p:spPr/>
        <p:txBody>
          <a:bodyPr/>
          <a:lstStyle/>
          <a:p>
            <a:r>
              <a:rPr lang="en-US" dirty="0">
                <a:latin typeface="Bahnschrift SemiBold"/>
              </a:rPr>
              <a:t>Examples</a:t>
            </a:r>
            <a:endParaRPr lang="en-US" dirty="0"/>
          </a:p>
        </p:txBody>
      </p:sp>
      <p:sp>
        <p:nvSpPr>
          <p:cNvPr id="3" name="Content Placeholder 2">
            <a:extLst>
              <a:ext uri="{FF2B5EF4-FFF2-40B4-BE49-F238E27FC236}">
                <a16:creationId xmlns:a16="http://schemas.microsoft.com/office/drawing/2014/main" id="{FBF2CCA6-99A5-9D97-F6DD-005197BB0EAD}"/>
              </a:ext>
            </a:extLst>
          </p:cNvPr>
          <p:cNvSpPr>
            <a:spLocks noGrp="1"/>
          </p:cNvSpPr>
          <p:nvPr>
            <p:ph sz="half" idx="1"/>
          </p:nvPr>
        </p:nvSpPr>
        <p:spPr/>
        <p:txBody>
          <a:bodyPr vert="horz" lIns="91440" tIns="45720" rIns="91440" bIns="45720" rtlCol="0" anchor="t">
            <a:normAutofit/>
          </a:bodyPr>
          <a:lstStyle/>
          <a:p>
            <a:pPr marL="0" indent="0">
              <a:buNone/>
            </a:pPr>
            <a:r>
              <a:rPr lang="en-US" b="1" dirty="0">
                <a:latin typeface="Bahnschrift SemiLight"/>
              </a:rPr>
              <a:t>Polaris (Shopify) </a:t>
            </a:r>
          </a:p>
          <a:p>
            <a:endParaRPr lang="en-US" b="1" dirty="0">
              <a:latin typeface="Bahnschrift SemiLight"/>
            </a:endParaRPr>
          </a:p>
          <a:p>
            <a:r>
              <a:rPr lang="en-US" dirty="0">
                <a:latin typeface="Bahnschrift SemiLight"/>
                <a:hlinkClick r:id="rId2"/>
              </a:rPr>
              <a:t>https://polaris.shopify.com/</a:t>
            </a:r>
            <a:r>
              <a:rPr lang="en-US" dirty="0">
                <a:latin typeface="Bahnschrift SemiLight"/>
              </a:rPr>
              <a:t> </a:t>
            </a:r>
            <a:endParaRPr lang="en-US" dirty="0"/>
          </a:p>
        </p:txBody>
      </p:sp>
      <p:pic>
        <p:nvPicPr>
          <p:cNvPr id="5" name="image 15" descr="preencoded.png">
            <a:extLst>
              <a:ext uri="{FF2B5EF4-FFF2-40B4-BE49-F238E27FC236}">
                <a16:creationId xmlns:a16="http://schemas.microsoft.com/office/drawing/2014/main" id="{406B4B3B-4DB0-ABBC-38FB-0205F69A9EFF}"/>
              </a:ext>
            </a:extLst>
          </p:cNvPr>
          <p:cNvPicPr>
            <a:picLocks noChangeAspect="1"/>
          </p:cNvPicPr>
          <p:nvPr/>
        </p:nvPicPr>
        <p:blipFill>
          <a:blip r:embed="rId3"/>
          <a:srcRect/>
          <a:stretch/>
        </p:blipFill>
        <p:spPr>
          <a:xfrm>
            <a:off x="4954905" y="3721100"/>
            <a:ext cx="6731000" cy="2590800"/>
          </a:xfrm>
          <a:prstGeom prst="rect">
            <a:avLst/>
          </a:prstGeom>
        </p:spPr>
      </p:pic>
      <p:sp>
        <p:nvSpPr>
          <p:cNvPr id="8" name="TextBox 7">
            <a:extLst>
              <a:ext uri="{FF2B5EF4-FFF2-40B4-BE49-F238E27FC236}">
                <a16:creationId xmlns:a16="http://schemas.microsoft.com/office/drawing/2014/main" id="{B7F05F14-7BE7-98C0-1234-2EFCF435101D}"/>
              </a:ext>
            </a:extLst>
          </p:cNvPr>
          <p:cNvSpPr txBox="1"/>
          <p:nvPr/>
        </p:nvSpPr>
        <p:spPr>
          <a:xfrm>
            <a:off x="9257976" y="6354375"/>
            <a:ext cx="6093372" cy="276999"/>
          </a:xfrm>
          <a:prstGeom prst="rect">
            <a:avLst/>
          </a:prstGeom>
          <a:noFill/>
        </p:spPr>
        <p:txBody>
          <a:bodyPr wrap="square">
            <a:spAutoFit/>
          </a:bodyPr>
          <a:lstStyle/>
          <a:p>
            <a:r>
              <a:rPr lang="en-US" sz="1200" dirty="0">
                <a:latin typeface="Bahnschrift SemiLight"/>
              </a:rPr>
              <a:t>Source: </a:t>
            </a:r>
            <a:r>
              <a:rPr lang="en-US" sz="1200" dirty="0">
                <a:latin typeface="Bahnschrift SemiLight"/>
                <a:hlinkClick r:id="rId2"/>
              </a:rPr>
              <a:t>https://polaris.shopify.com/</a:t>
            </a:r>
            <a:r>
              <a:rPr lang="en-US" sz="1200" dirty="0">
                <a:latin typeface="Bahnschrift SemiLight"/>
              </a:rPr>
              <a:t> </a:t>
            </a:r>
            <a:endParaRPr lang="en-US" sz="1200" dirty="0"/>
          </a:p>
        </p:txBody>
      </p:sp>
    </p:spTree>
    <p:extLst>
      <p:ext uri="{BB962C8B-B14F-4D97-AF65-F5344CB8AC3E}">
        <p14:creationId xmlns:p14="http://schemas.microsoft.com/office/powerpoint/2010/main" val="2049160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D6614-F874-B036-FC23-B31D0FF666A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DC0748D-1B25-ABCE-696C-88A550E76640}"/>
              </a:ext>
            </a:extLst>
          </p:cNvPr>
          <p:cNvSpPr>
            <a:spLocks noGrp="1"/>
          </p:cNvSpPr>
          <p:nvPr>
            <p:ph type="title"/>
          </p:nvPr>
        </p:nvSpPr>
        <p:spPr/>
        <p:txBody>
          <a:bodyPr>
            <a:normAutofit/>
          </a:bodyPr>
          <a:lstStyle/>
          <a:p>
            <a:r>
              <a:rPr lang="fr-FR" err="1">
                <a:latin typeface="Bahnschrift SemiBold"/>
              </a:rPr>
              <a:t>Some</a:t>
            </a:r>
            <a:r>
              <a:rPr lang="fr-FR">
                <a:latin typeface="Bahnschrift SemiBold"/>
              </a:rPr>
              <a:t> </a:t>
            </a:r>
            <a:r>
              <a:rPr lang="fr-FR" err="1">
                <a:latin typeface="Bahnschrift SemiBold"/>
              </a:rPr>
              <a:t>principles</a:t>
            </a:r>
            <a:r>
              <a:rPr lang="fr-FR">
                <a:latin typeface="Bahnschrift SemiBold"/>
              </a:rPr>
              <a:t> of a design system </a:t>
            </a:r>
            <a:endParaRPr lang="fr-FR"/>
          </a:p>
        </p:txBody>
      </p:sp>
      <p:sp>
        <p:nvSpPr>
          <p:cNvPr id="3" name="Espace réservé du contenu 2">
            <a:extLst>
              <a:ext uri="{FF2B5EF4-FFF2-40B4-BE49-F238E27FC236}">
                <a16:creationId xmlns:a16="http://schemas.microsoft.com/office/drawing/2014/main" id="{EF575EF7-BDE3-FD31-05CC-076D39FCDC18}"/>
              </a:ext>
            </a:extLst>
          </p:cNvPr>
          <p:cNvSpPr>
            <a:spLocks noGrp="1"/>
          </p:cNvSpPr>
          <p:nvPr>
            <p:ph idx="1"/>
          </p:nvPr>
        </p:nvSpPr>
        <p:spPr/>
        <p:txBody>
          <a:bodyPr vert="horz" lIns="91440" tIns="45720" rIns="91440" bIns="45720" rtlCol="0" anchor="t">
            <a:normAutofit/>
          </a:bodyPr>
          <a:lstStyle/>
          <a:p>
            <a:r>
              <a:rPr lang="fr-FR" dirty="0">
                <a:latin typeface="Bahnschrift SemiLight"/>
              </a:rPr>
              <a:t>The design system </a:t>
            </a:r>
            <a:r>
              <a:rPr lang="fr-FR" dirty="0" err="1">
                <a:latin typeface="Bahnschrift SemiLight"/>
              </a:rPr>
              <a:t>is</a:t>
            </a:r>
            <a:r>
              <a:rPr lang="fr-FR" dirty="0">
                <a:latin typeface="Bahnschrift SemiLight"/>
              </a:rPr>
              <a:t> </a:t>
            </a:r>
            <a:r>
              <a:rPr lang="fr-FR" dirty="0" err="1">
                <a:latin typeface="Bahnschrift SemiLight"/>
              </a:rPr>
              <a:t>never</a:t>
            </a:r>
            <a:r>
              <a:rPr lang="fr-FR" dirty="0">
                <a:latin typeface="Bahnschrift SemiLight"/>
              </a:rPr>
              <a:t> </a:t>
            </a:r>
            <a:r>
              <a:rPr lang="fr-FR" dirty="0" err="1">
                <a:latin typeface="Bahnschrift SemiLight"/>
              </a:rPr>
              <a:t>finished</a:t>
            </a:r>
            <a:r>
              <a:rPr lang="fr-FR" dirty="0">
                <a:latin typeface="Bahnschrift SemiLight"/>
              </a:rPr>
              <a:t>, </a:t>
            </a:r>
            <a:r>
              <a:rPr lang="fr-FR" dirty="0" err="1">
                <a:latin typeface="Bahnschrift SemiLight"/>
              </a:rPr>
              <a:t>it</a:t>
            </a:r>
            <a:r>
              <a:rPr lang="fr-FR" dirty="0">
                <a:latin typeface="Bahnschrift SemiLight"/>
              </a:rPr>
              <a:t> </a:t>
            </a:r>
            <a:r>
              <a:rPr lang="fr-FR" dirty="0" err="1">
                <a:latin typeface="Bahnschrift SemiLight"/>
              </a:rPr>
              <a:t>is</a:t>
            </a:r>
            <a:r>
              <a:rPr lang="fr-FR" dirty="0">
                <a:latin typeface="Bahnschrift SemiLight"/>
              </a:rPr>
              <a:t> </a:t>
            </a:r>
            <a:r>
              <a:rPr lang="fr-FR" dirty="0" err="1">
                <a:latin typeface="Bahnschrift SemiLight"/>
              </a:rPr>
              <a:t>built</a:t>
            </a:r>
            <a:r>
              <a:rPr lang="fr-FR" dirty="0">
                <a:latin typeface="Bahnschrift SemiLight"/>
              </a:rPr>
              <a:t> and </a:t>
            </a:r>
            <a:r>
              <a:rPr lang="fr-FR" dirty="0" err="1">
                <a:latin typeface="Bahnschrift SemiLight"/>
              </a:rPr>
              <a:t>evolves</a:t>
            </a:r>
            <a:r>
              <a:rPr lang="fr-FR" dirty="0">
                <a:latin typeface="Bahnschrift SemiLight"/>
              </a:rPr>
              <a:t> </a:t>
            </a:r>
            <a:r>
              <a:rPr lang="fr-FR" dirty="0" err="1">
                <a:latin typeface="Bahnschrift SemiLight"/>
              </a:rPr>
              <a:t>with</a:t>
            </a:r>
            <a:r>
              <a:rPr lang="fr-FR" dirty="0">
                <a:latin typeface="Bahnschrift SemiLight"/>
              </a:rPr>
              <a:t> the </a:t>
            </a:r>
            <a:r>
              <a:rPr lang="fr-FR" dirty="0" err="1">
                <a:latin typeface="Bahnschrift SemiLight"/>
              </a:rPr>
              <a:t>product</a:t>
            </a:r>
            <a:r>
              <a:rPr lang="fr-FR" dirty="0">
                <a:latin typeface="Bahnschrift SemiLight"/>
              </a:rPr>
              <a:t>. To </a:t>
            </a:r>
            <a:r>
              <a:rPr lang="fr-FR" dirty="0" err="1">
                <a:latin typeface="Bahnschrift SemiLight"/>
              </a:rPr>
              <a:t>be</a:t>
            </a:r>
            <a:r>
              <a:rPr lang="fr-FR" dirty="0">
                <a:latin typeface="Bahnschrift SemiLight"/>
              </a:rPr>
              <a:t> </a:t>
            </a:r>
            <a:r>
              <a:rPr lang="fr-FR" dirty="0" err="1">
                <a:latin typeface="Bahnschrift SemiLight"/>
              </a:rPr>
              <a:t>successful</a:t>
            </a:r>
            <a:r>
              <a:rPr lang="fr-FR" dirty="0">
                <a:latin typeface="Bahnschrift SemiLight"/>
              </a:rPr>
              <a:t>, </a:t>
            </a:r>
            <a:r>
              <a:rPr lang="fr-FR" dirty="0" err="1">
                <a:latin typeface="Bahnschrift SemiLight"/>
              </a:rPr>
              <a:t>you</a:t>
            </a:r>
            <a:r>
              <a:rPr lang="fr-FR" dirty="0">
                <a:latin typeface="Bahnschrift SemiLight"/>
              </a:rPr>
              <a:t> have to start </a:t>
            </a:r>
            <a:r>
              <a:rPr lang="fr-FR" dirty="0" err="1">
                <a:latin typeface="Bahnschrift SemiLight"/>
              </a:rPr>
              <a:t>small</a:t>
            </a:r>
            <a:r>
              <a:rPr lang="fr-FR" dirty="0">
                <a:latin typeface="Bahnschrift SemiLight"/>
              </a:rPr>
              <a:t>. </a:t>
            </a:r>
            <a:endParaRPr lang="fr-FR" dirty="0"/>
          </a:p>
          <a:p>
            <a:r>
              <a:rPr lang="fr-FR" dirty="0">
                <a:latin typeface="Bahnschrift SemiLight"/>
              </a:rPr>
              <a:t>The design system </a:t>
            </a:r>
            <a:r>
              <a:rPr lang="fr-FR" dirty="0" err="1">
                <a:latin typeface="Bahnschrift SemiLight"/>
              </a:rPr>
              <a:t>is</a:t>
            </a:r>
            <a:r>
              <a:rPr lang="fr-FR" dirty="0">
                <a:latin typeface="Bahnschrift SemiLight"/>
              </a:rPr>
              <a:t> not </a:t>
            </a:r>
            <a:r>
              <a:rPr lang="fr-FR" dirty="0" err="1">
                <a:latin typeface="Bahnschrift SemiLight"/>
              </a:rPr>
              <a:t>just</a:t>
            </a:r>
            <a:r>
              <a:rPr lang="fr-FR" dirty="0">
                <a:latin typeface="Bahnschrift SemiLight"/>
              </a:rPr>
              <a:t> about designers, </a:t>
            </a:r>
            <a:r>
              <a:rPr lang="fr-FR" dirty="0" err="1">
                <a:latin typeface="Bahnschrift SemiLight"/>
              </a:rPr>
              <a:t>it</a:t>
            </a:r>
            <a:r>
              <a:rPr lang="fr-FR" dirty="0">
                <a:latin typeface="Bahnschrift SemiLight"/>
              </a:rPr>
              <a:t> </a:t>
            </a:r>
            <a:r>
              <a:rPr lang="fr-FR" dirty="0" err="1">
                <a:latin typeface="Bahnschrift SemiLight"/>
              </a:rPr>
              <a:t>is</a:t>
            </a:r>
            <a:r>
              <a:rPr lang="fr-FR" dirty="0">
                <a:latin typeface="Bahnschrift SemiLight"/>
              </a:rPr>
              <a:t> a full-</a:t>
            </a:r>
            <a:r>
              <a:rPr lang="fr-FR" dirty="0" err="1">
                <a:latin typeface="Bahnschrift SemiLight"/>
              </a:rPr>
              <a:t>fledged</a:t>
            </a:r>
            <a:r>
              <a:rPr lang="fr-FR" dirty="0">
                <a:latin typeface="Bahnschrift SemiLight"/>
              </a:rPr>
              <a:t> </a:t>
            </a:r>
            <a:r>
              <a:rPr lang="fr-FR" dirty="0" err="1">
                <a:latin typeface="Bahnschrift SemiLight"/>
              </a:rPr>
              <a:t>product</a:t>
            </a:r>
            <a:r>
              <a:rPr lang="fr-FR" dirty="0">
                <a:latin typeface="Bahnschrift SemiLight"/>
              </a:rPr>
              <a:t> </a:t>
            </a:r>
            <a:r>
              <a:rPr lang="fr-FR" dirty="0" err="1">
                <a:latin typeface="Bahnschrift SemiLight"/>
              </a:rPr>
              <a:t>that</a:t>
            </a:r>
            <a:r>
              <a:rPr lang="fr-FR" dirty="0">
                <a:latin typeface="Bahnschrift SemiLight"/>
              </a:rPr>
              <a:t> </a:t>
            </a:r>
            <a:r>
              <a:rPr lang="fr-FR" dirty="0" err="1">
                <a:latin typeface="Bahnschrift SemiLight"/>
              </a:rPr>
              <a:t>needs</a:t>
            </a:r>
            <a:r>
              <a:rPr lang="fr-FR" dirty="0">
                <a:latin typeface="Bahnschrift SemiLight"/>
              </a:rPr>
              <a:t> a team, </a:t>
            </a:r>
            <a:r>
              <a:rPr lang="fr-FR" dirty="0" err="1">
                <a:latin typeface="Bahnschrift SemiLight"/>
              </a:rPr>
              <a:t>referents</a:t>
            </a:r>
            <a:r>
              <a:rPr lang="fr-FR" dirty="0">
                <a:latin typeface="Bahnschrift SemiLight"/>
              </a:rPr>
              <a:t>, a vision and </a:t>
            </a:r>
            <a:r>
              <a:rPr lang="fr-FR" dirty="0" err="1">
                <a:latin typeface="Bahnschrift SemiLight"/>
              </a:rPr>
              <a:t>rules</a:t>
            </a:r>
            <a:r>
              <a:rPr lang="fr-FR" dirty="0">
                <a:latin typeface="Bahnschrift SemiLight"/>
              </a:rPr>
              <a:t>. </a:t>
            </a:r>
            <a:endParaRPr lang="fr-FR" dirty="0"/>
          </a:p>
          <a:p>
            <a:r>
              <a:rPr lang="fr-FR" dirty="0" err="1">
                <a:latin typeface="Bahnschrift SemiLight"/>
              </a:rPr>
              <a:t>Everyone's</a:t>
            </a:r>
            <a:r>
              <a:rPr lang="fr-FR" dirty="0">
                <a:latin typeface="Bahnschrift SemiLight"/>
              </a:rPr>
              <a:t> collaboration </a:t>
            </a:r>
            <a:r>
              <a:rPr lang="fr-FR" dirty="0" err="1">
                <a:latin typeface="Bahnschrift SemiLight"/>
              </a:rPr>
              <a:t>is</a:t>
            </a:r>
            <a:r>
              <a:rPr lang="fr-FR" dirty="0">
                <a:latin typeface="Bahnschrift SemiLight"/>
              </a:rPr>
              <a:t> the key point </a:t>
            </a:r>
            <a:r>
              <a:rPr lang="fr-FR" dirty="0" err="1">
                <a:latin typeface="Bahnschrift SemiLight"/>
              </a:rPr>
              <a:t>that</a:t>
            </a:r>
            <a:r>
              <a:rPr lang="fr-FR" dirty="0">
                <a:latin typeface="Bahnschrift SemiLight"/>
              </a:rPr>
              <a:t> </a:t>
            </a:r>
            <a:r>
              <a:rPr lang="fr-FR" dirty="0" err="1">
                <a:latin typeface="Bahnschrift SemiLight"/>
              </a:rPr>
              <a:t>defines</a:t>
            </a:r>
            <a:r>
              <a:rPr lang="fr-FR" dirty="0">
                <a:latin typeface="Bahnschrift SemiLight"/>
              </a:rPr>
              <a:t> a good design system. </a:t>
            </a:r>
            <a:endParaRPr lang="fr-FR" dirty="0"/>
          </a:p>
        </p:txBody>
      </p:sp>
    </p:spTree>
    <p:extLst>
      <p:ext uri="{BB962C8B-B14F-4D97-AF65-F5344CB8AC3E}">
        <p14:creationId xmlns:p14="http://schemas.microsoft.com/office/powerpoint/2010/main" val="2438927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Ellipse 58">
            <a:extLst>
              <a:ext uri="{FF2B5EF4-FFF2-40B4-BE49-F238E27FC236}">
                <a16:creationId xmlns:a16="http://schemas.microsoft.com/office/drawing/2014/main" id="{5E74FF4B-5EB4-05E4-0C07-9BC962CF70C9}"/>
              </a:ext>
            </a:extLst>
          </p:cNvPr>
          <p:cNvSpPr/>
          <p:nvPr/>
        </p:nvSpPr>
        <p:spPr>
          <a:xfrm>
            <a:off x="490499" y="1613966"/>
            <a:ext cx="5023587" cy="5064518"/>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a:extLst>
              <a:ext uri="{FF2B5EF4-FFF2-40B4-BE49-F238E27FC236}">
                <a16:creationId xmlns:a16="http://schemas.microsoft.com/office/drawing/2014/main" id="{37FFDA7E-A4EA-EAB0-8F3C-A0982EEA2238}"/>
              </a:ext>
            </a:extLst>
          </p:cNvPr>
          <p:cNvSpPr/>
          <p:nvPr/>
        </p:nvSpPr>
        <p:spPr>
          <a:xfrm>
            <a:off x="1067290" y="1608675"/>
            <a:ext cx="3875296" cy="3852727"/>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B80431B9-013C-9C38-5139-EF1278212199}"/>
              </a:ext>
            </a:extLst>
          </p:cNvPr>
          <p:cNvSpPr/>
          <p:nvPr/>
        </p:nvSpPr>
        <p:spPr>
          <a:xfrm>
            <a:off x="1681123" y="1608676"/>
            <a:ext cx="2721712" cy="2693853"/>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C4217E53-EF89-5F68-D231-2947E581BE7F}"/>
              </a:ext>
            </a:extLst>
          </p:cNvPr>
          <p:cNvSpPr/>
          <p:nvPr/>
        </p:nvSpPr>
        <p:spPr>
          <a:xfrm>
            <a:off x="2538373" y="1804468"/>
            <a:ext cx="1107753" cy="1138103"/>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9C743C20-2B2F-6D8D-9037-8D87E67E51C5}"/>
              </a:ext>
            </a:extLst>
          </p:cNvPr>
          <p:cNvSpPr>
            <a:spLocks noGrp="1"/>
          </p:cNvSpPr>
          <p:nvPr>
            <p:ph type="title"/>
          </p:nvPr>
        </p:nvSpPr>
        <p:spPr/>
        <p:txBody>
          <a:bodyPr>
            <a:normAutofit/>
          </a:bodyPr>
          <a:lstStyle/>
          <a:p>
            <a:r>
              <a:rPr lang="fr-FR" err="1">
                <a:latin typeface="Bahnschrift SemiBold"/>
              </a:rPr>
              <a:t>Roles</a:t>
            </a:r>
            <a:r>
              <a:rPr lang="fr-FR">
                <a:latin typeface="Bahnschrift SemiBold"/>
              </a:rPr>
              <a:t> &amp; </a:t>
            </a:r>
            <a:r>
              <a:rPr lang="fr-FR" err="1">
                <a:latin typeface="Bahnschrift SemiBold"/>
              </a:rPr>
              <a:t>Responsibilities</a:t>
            </a:r>
            <a:r>
              <a:rPr lang="fr-FR">
                <a:latin typeface="Bahnschrift SemiBold"/>
              </a:rPr>
              <a:t> </a:t>
            </a:r>
            <a:endParaRPr lang="fr-FR"/>
          </a:p>
        </p:txBody>
      </p:sp>
      <p:sp>
        <p:nvSpPr>
          <p:cNvPr id="31" name="Google Shape;268;p40">
            <a:extLst>
              <a:ext uri="{FF2B5EF4-FFF2-40B4-BE49-F238E27FC236}">
                <a16:creationId xmlns:a16="http://schemas.microsoft.com/office/drawing/2014/main" id="{C328AEA3-0749-75CB-5C41-4D6E52E8B186}"/>
              </a:ext>
            </a:extLst>
          </p:cNvPr>
          <p:cNvSpPr/>
          <p:nvPr/>
        </p:nvSpPr>
        <p:spPr>
          <a:xfrm>
            <a:off x="787889" y="1099552"/>
            <a:ext cx="4593200" cy="4593200"/>
          </a:xfrm>
          <a:prstGeom prst="ellipse">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lnSpc>
                <a:spcPct val="80000"/>
              </a:lnSpc>
              <a:spcBef>
                <a:spcPts val="0"/>
              </a:spcBef>
              <a:spcAft>
                <a:spcPts val="0"/>
              </a:spcAft>
              <a:buNone/>
            </a:pPr>
            <a:r>
              <a:rPr lang="en" sz="1467" b="1">
                <a:solidFill>
                  <a:schemeClr val="dk1"/>
                </a:solidFill>
                <a:latin typeface="Helvetica Neue"/>
                <a:ea typeface="Helvetica Neue"/>
                <a:cs typeface="Helvetica Neue"/>
                <a:sym typeface="Helvetica Neue"/>
              </a:rPr>
              <a:t>Stakeholders</a:t>
            </a:r>
            <a:endParaRPr sz="1200" i="1">
              <a:solidFill>
                <a:schemeClr val="dk1"/>
              </a:solidFill>
              <a:latin typeface="Helvetica Neue"/>
              <a:ea typeface="Helvetica Neue"/>
              <a:cs typeface="Helvetica Neue"/>
              <a:sym typeface="Helvetica Neue"/>
            </a:endParaRPr>
          </a:p>
        </p:txBody>
      </p:sp>
      <p:sp>
        <p:nvSpPr>
          <p:cNvPr id="33" name="Google Shape;269;p40">
            <a:extLst>
              <a:ext uri="{FF2B5EF4-FFF2-40B4-BE49-F238E27FC236}">
                <a16:creationId xmlns:a16="http://schemas.microsoft.com/office/drawing/2014/main" id="{A9760045-249D-43BC-1415-509305F1FF95}"/>
              </a:ext>
            </a:extLst>
          </p:cNvPr>
          <p:cNvSpPr/>
          <p:nvPr/>
        </p:nvSpPr>
        <p:spPr>
          <a:xfrm>
            <a:off x="1552056" y="1341085"/>
            <a:ext cx="3055600" cy="3055600"/>
          </a:xfrm>
          <a:prstGeom prst="ellipse">
            <a:avLst/>
          </a:prstGeom>
          <a:noFill/>
          <a:ln>
            <a:noFill/>
          </a:ln>
        </p:spPr>
        <p:txBody>
          <a:bodyPr spcFirstLastPara="1" wrap="square" lIns="121900" tIns="1706867"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lnSpc>
                <a:spcPct val="80000"/>
              </a:lnSpc>
              <a:spcBef>
                <a:spcPts val="0"/>
              </a:spcBef>
              <a:spcAft>
                <a:spcPts val="0"/>
              </a:spcAft>
              <a:buNone/>
            </a:pPr>
            <a:r>
              <a:rPr lang="en" sz="1467" b="1" dirty="0">
                <a:solidFill>
                  <a:schemeClr val="dk1"/>
                </a:solidFill>
                <a:latin typeface="Helvetica Neue"/>
                <a:ea typeface="Helvetica Neue"/>
                <a:cs typeface="Helvetica Neue"/>
                <a:sym typeface="Helvetica Neue"/>
              </a:rPr>
              <a:t>Product team</a:t>
            </a:r>
            <a:endParaRPr sz="1467" b="1" dirty="0">
              <a:solidFill>
                <a:schemeClr val="dk1"/>
              </a:solidFill>
              <a:latin typeface="Helvetica Neue"/>
              <a:ea typeface="Helvetica Neue"/>
              <a:cs typeface="Helvetica Neue"/>
              <a:sym typeface="Helvetica Neue"/>
            </a:endParaRPr>
          </a:p>
          <a:p>
            <a:pPr marL="0" lvl="0" indent="0" algn="ctr" rtl="0">
              <a:lnSpc>
                <a:spcPct val="100000"/>
              </a:lnSpc>
              <a:spcBef>
                <a:spcPts val="0"/>
              </a:spcBef>
              <a:spcAft>
                <a:spcPts val="0"/>
              </a:spcAft>
              <a:buNone/>
            </a:pPr>
            <a:r>
              <a:rPr lang="en" sz="1200" i="1" dirty="0">
                <a:solidFill>
                  <a:schemeClr val="dk1"/>
                </a:solidFill>
                <a:latin typeface="Helvetica Neue"/>
                <a:ea typeface="Helvetica Neue"/>
                <a:cs typeface="Helvetica Neue"/>
                <a:sym typeface="Helvetica Neue"/>
              </a:rPr>
              <a:t>(UX, UI and Dev)</a:t>
            </a:r>
            <a:endParaRPr sz="1200" i="1" dirty="0">
              <a:solidFill>
                <a:schemeClr val="dk1"/>
              </a:solidFill>
              <a:latin typeface="Helvetica Neue"/>
              <a:ea typeface="Helvetica Neue"/>
              <a:cs typeface="Helvetica Neue"/>
              <a:sym typeface="Helvetica Neue"/>
            </a:endParaRPr>
          </a:p>
        </p:txBody>
      </p:sp>
      <p:sp>
        <p:nvSpPr>
          <p:cNvPr id="35" name="Google Shape;272;p40">
            <a:extLst>
              <a:ext uri="{FF2B5EF4-FFF2-40B4-BE49-F238E27FC236}">
                <a16:creationId xmlns:a16="http://schemas.microsoft.com/office/drawing/2014/main" id="{D57E6942-0CC2-9EF1-1EDD-0B25ACDC7579}"/>
              </a:ext>
            </a:extLst>
          </p:cNvPr>
          <p:cNvSpPr/>
          <p:nvPr/>
        </p:nvSpPr>
        <p:spPr>
          <a:xfrm>
            <a:off x="2304289" y="1609052"/>
            <a:ext cx="1570400" cy="1570400"/>
          </a:xfrm>
          <a:prstGeom prst="ellipse">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lnSpc>
                <a:spcPct val="80000"/>
              </a:lnSpc>
              <a:spcBef>
                <a:spcPts val="0"/>
              </a:spcBef>
              <a:spcAft>
                <a:spcPts val="0"/>
              </a:spcAft>
              <a:buNone/>
            </a:pPr>
            <a:r>
              <a:rPr lang="en" sz="1467" b="1">
                <a:solidFill>
                  <a:schemeClr val="dk1"/>
                </a:solidFill>
                <a:latin typeface="Helvetica Neue"/>
                <a:ea typeface="Helvetica Neue"/>
                <a:cs typeface="Helvetica Neue"/>
                <a:sym typeface="Helvetica Neue"/>
              </a:rPr>
              <a:t>Core team</a:t>
            </a:r>
            <a:endParaRPr sz="1733"/>
          </a:p>
        </p:txBody>
      </p:sp>
      <p:sp>
        <p:nvSpPr>
          <p:cNvPr id="37" name="Google Shape;273;p40">
            <a:extLst>
              <a:ext uri="{FF2B5EF4-FFF2-40B4-BE49-F238E27FC236}">
                <a16:creationId xmlns:a16="http://schemas.microsoft.com/office/drawing/2014/main" id="{7D6FDAB0-5795-7C59-F461-27C5910BE426}"/>
              </a:ext>
            </a:extLst>
          </p:cNvPr>
          <p:cNvSpPr txBox="1"/>
          <p:nvPr/>
        </p:nvSpPr>
        <p:spPr>
          <a:xfrm>
            <a:off x="1822256" y="5935852"/>
            <a:ext cx="2515200" cy="25962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467" b="1" dirty="0">
                <a:solidFill>
                  <a:schemeClr val="dk1"/>
                </a:solidFill>
                <a:latin typeface="Helvetica Neue"/>
                <a:ea typeface="Helvetica Neue"/>
                <a:cs typeface="Helvetica Neue"/>
                <a:sym typeface="Helvetica Neue"/>
              </a:rPr>
              <a:t>Customers and end users</a:t>
            </a:r>
            <a:endParaRPr sz="1733" dirty="0">
              <a:latin typeface="Roboto"/>
              <a:ea typeface="Roboto"/>
              <a:cs typeface="Roboto"/>
              <a:sym typeface="Roboto"/>
            </a:endParaRPr>
          </a:p>
        </p:txBody>
      </p:sp>
      <p:cxnSp>
        <p:nvCxnSpPr>
          <p:cNvPr id="39" name="Google Shape;274;p40">
            <a:extLst>
              <a:ext uri="{FF2B5EF4-FFF2-40B4-BE49-F238E27FC236}">
                <a16:creationId xmlns:a16="http://schemas.microsoft.com/office/drawing/2014/main" id="{9B802968-12D5-2962-07E9-B14984BF40DB}"/>
              </a:ext>
            </a:extLst>
          </p:cNvPr>
          <p:cNvCxnSpPr/>
          <p:nvPr/>
        </p:nvCxnSpPr>
        <p:spPr>
          <a:xfrm>
            <a:off x="3089489" y="1833319"/>
            <a:ext cx="3395600" cy="0"/>
          </a:xfrm>
          <a:prstGeom prst="straightConnector1">
            <a:avLst/>
          </a:prstGeom>
          <a:noFill/>
          <a:ln w="9525" cap="flat" cmpd="sng">
            <a:solidFill>
              <a:schemeClr val="dk2"/>
            </a:solidFill>
            <a:prstDash val="solid"/>
            <a:round/>
            <a:headEnd type="oval" w="med" len="med"/>
            <a:tailEnd type="none" w="med" len="med"/>
          </a:ln>
        </p:spPr>
      </p:cxnSp>
      <p:cxnSp>
        <p:nvCxnSpPr>
          <p:cNvPr id="41" name="Google Shape;275;p40">
            <a:extLst>
              <a:ext uri="{FF2B5EF4-FFF2-40B4-BE49-F238E27FC236}">
                <a16:creationId xmlns:a16="http://schemas.microsoft.com/office/drawing/2014/main" id="{9DAF18A3-5369-C8DB-6A64-4A2298B78225}"/>
              </a:ext>
            </a:extLst>
          </p:cNvPr>
          <p:cNvCxnSpPr/>
          <p:nvPr/>
        </p:nvCxnSpPr>
        <p:spPr>
          <a:xfrm>
            <a:off x="4246125" y="2665692"/>
            <a:ext cx="2239200" cy="0"/>
          </a:xfrm>
          <a:prstGeom prst="straightConnector1">
            <a:avLst/>
          </a:prstGeom>
          <a:noFill/>
          <a:ln w="9525" cap="flat" cmpd="sng">
            <a:solidFill>
              <a:schemeClr val="dk2"/>
            </a:solidFill>
            <a:prstDash val="solid"/>
            <a:round/>
            <a:headEnd type="oval" w="med" len="med"/>
            <a:tailEnd type="none" w="med" len="med"/>
          </a:ln>
        </p:spPr>
      </p:cxnSp>
      <p:cxnSp>
        <p:nvCxnSpPr>
          <p:cNvPr id="43" name="Google Shape;276;p40">
            <a:extLst>
              <a:ext uri="{FF2B5EF4-FFF2-40B4-BE49-F238E27FC236}">
                <a16:creationId xmlns:a16="http://schemas.microsoft.com/office/drawing/2014/main" id="{512F4C88-2B82-9DDA-8C15-3C98CA5E0C79}"/>
              </a:ext>
            </a:extLst>
          </p:cNvPr>
          <p:cNvCxnSpPr/>
          <p:nvPr/>
        </p:nvCxnSpPr>
        <p:spPr>
          <a:xfrm>
            <a:off x="4246125" y="4322792"/>
            <a:ext cx="2223600" cy="0"/>
          </a:xfrm>
          <a:prstGeom prst="straightConnector1">
            <a:avLst/>
          </a:prstGeom>
          <a:noFill/>
          <a:ln w="9525" cap="flat" cmpd="sng">
            <a:solidFill>
              <a:schemeClr val="dk2"/>
            </a:solidFill>
            <a:prstDash val="solid"/>
            <a:round/>
            <a:headEnd type="oval" w="med" len="med"/>
            <a:tailEnd type="none" w="med" len="med"/>
          </a:ln>
        </p:spPr>
      </p:cxnSp>
      <p:sp>
        <p:nvSpPr>
          <p:cNvPr id="47" name="Google Shape;278;p40">
            <a:extLst>
              <a:ext uri="{FF2B5EF4-FFF2-40B4-BE49-F238E27FC236}">
                <a16:creationId xmlns:a16="http://schemas.microsoft.com/office/drawing/2014/main" id="{ABB50A4D-66D6-032C-1FF7-C273DB5D3A82}"/>
              </a:ext>
            </a:extLst>
          </p:cNvPr>
          <p:cNvSpPr txBox="1"/>
          <p:nvPr/>
        </p:nvSpPr>
        <p:spPr>
          <a:xfrm>
            <a:off x="6644267" y="1614467"/>
            <a:ext cx="5202800" cy="861734"/>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14297" lvl="0" indent="-152396" algn="l" rtl="0">
              <a:spcBef>
                <a:spcPts val="0"/>
              </a:spcBef>
              <a:spcAft>
                <a:spcPts val="0"/>
              </a:spcAft>
              <a:buClr>
                <a:schemeClr val="dk1"/>
              </a:buClr>
              <a:buSzPts val="900"/>
              <a:buFont typeface="Roboto"/>
              <a:buChar char="•"/>
            </a:pPr>
            <a:r>
              <a:rPr lang="en" sz="1000" dirty="0">
                <a:solidFill>
                  <a:schemeClr val="dk1"/>
                </a:solidFill>
                <a:latin typeface="Bahnschrift SemiLight" panose="020B0502040204020203" pitchFamily="34" charset="0"/>
                <a:ea typeface="Roboto"/>
                <a:cs typeface="Roboto"/>
                <a:sym typeface="Roboto"/>
              </a:rPr>
              <a:t>It sets up the system and its vision.</a:t>
            </a:r>
            <a:endParaRPr sz="1000" dirty="0">
              <a:solidFill>
                <a:schemeClr val="dk1"/>
              </a:solidFill>
              <a:latin typeface="Bahnschrift SemiLight" panose="020B0502040204020203" pitchFamily="34" charset="0"/>
              <a:ea typeface="Roboto"/>
              <a:cs typeface="Roboto"/>
              <a:sym typeface="Roboto"/>
            </a:endParaRPr>
          </a:p>
          <a:p>
            <a:pPr marL="114297" lvl="0" indent="-152396" algn="l" rtl="0">
              <a:spcBef>
                <a:spcPts val="400"/>
              </a:spcBef>
              <a:spcAft>
                <a:spcPts val="0"/>
              </a:spcAft>
              <a:buClr>
                <a:schemeClr val="dk1"/>
              </a:buClr>
              <a:buSzPts val="900"/>
              <a:buFont typeface="Roboto"/>
              <a:buChar char="•"/>
            </a:pPr>
            <a:r>
              <a:rPr lang="en" sz="1000" dirty="0">
                <a:solidFill>
                  <a:schemeClr val="dk1"/>
                </a:solidFill>
                <a:latin typeface="Bahnschrift SemiLight" panose="020B0502040204020203" pitchFamily="34" charset="0"/>
                <a:ea typeface="Roboto"/>
                <a:cs typeface="Roboto"/>
                <a:sym typeface="Roboto"/>
              </a:rPr>
              <a:t>It validates what enters and leaves the system.</a:t>
            </a:r>
            <a:endParaRPr sz="1000" dirty="0">
              <a:solidFill>
                <a:schemeClr val="dk1"/>
              </a:solidFill>
              <a:latin typeface="Bahnschrift SemiLight" panose="020B0502040204020203" pitchFamily="34" charset="0"/>
              <a:ea typeface="Roboto"/>
              <a:cs typeface="Roboto"/>
              <a:sym typeface="Roboto"/>
            </a:endParaRPr>
          </a:p>
          <a:p>
            <a:pPr marL="114297" lvl="0" indent="-152396" algn="l" rtl="0">
              <a:spcBef>
                <a:spcPts val="400"/>
              </a:spcBef>
              <a:spcAft>
                <a:spcPts val="400"/>
              </a:spcAft>
              <a:buClr>
                <a:schemeClr val="dk1"/>
              </a:buClr>
              <a:buSzPts val="900"/>
              <a:buFont typeface="Roboto"/>
              <a:buChar char="•"/>
            </a:pPr>
            <a:r>
              <a:rPr lang="en" sz="1000" dirty="0">
                <a:solidFill>
                  <a:schemeClr val="dk1"/>
                </a:solidFill>
                <a:latin typeface="Bahnschrift SemiLight" panose="020B0502040204020203" pitchFamily="34" charset="0"/>
                <a:ea typeface="Roboto"/>
                <a:cs typeface="Roboto"/>
                <a:sym typeface="Roboto"/>
              </a:rPr>
              <a:t>She actively involves others.</a:t>
            </a:r>
            <a:endParaRPr sz="1000" dirty="0">
              <a:solidFill>
                <a:schemeClr val="dk1"/>
              </a:solidFill>
              <a:latin typeface="Bahnschrift SemiLight" panose="020B0502040204020203" pitchFamily="34" charset="0"/>
              <a:ea typeface="Roboto"/>
              <a:cs typeface="Roboto"/>
              <a:sym typeface="Roboto"/>
            </a:endParaRPr>
          </a:p>
        </p:txBody>
      </p:sp>
      <p:sp>
        <p:nvSpPr>
          <p:cNvPr id="49" name="Google Shape;279;p40">
            <a:extLst>
              <a:ext uri="{FF2B5EF4-FFF2-40B4-BE49-F238E27FC236}">
                <a16:creationId xmlns:a16="http://schemas.microsoft.com/office/drawing/2014/main" id="{5A5104A4-C034-CDFD-4F01-930CE8B23D5E}"/>
              </a:ext>
            </a:extLst>
          </p:cNvPr>
          <p:cNvSpPr txBox="1"/>
          <p:nvPr/>
        </p:nvSpPr>
        <p:spPr>
          <a:xfrm>
            <a:off x="6644267" y="2454100"/>
            <a:ext cx="5202800" cy="1528583"/>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14297" lvl="0" indent="-152396" algn="l" rtl="0">
              <a:spcBef>
                <a:spcPts val="0"/>
              </a:spcBef>
              <a:spcAft>
                <a:spcPts val="0"/>
              </a:spcAft>
              <a:buClr>
                <a:schemeClr val="dk1"/>
              </a:buClr>
              <a:buSzPts val="900"/>
              <a:buFont typeface="Roboto"/>
              <a:buChar char="•"/>
            </a:pPr>
            <a:r>
              <a:rPr lang="en" sz="1000" dirty="0">
                <a:solidFill>
                  <a:schemeClr val="dk1"/>
                </a:solidFill>
                <a:latin typeface="Bahnschrift SemiLight" panose="020B0502040204020203" pitchFamily="34" charset="0"/>
                <a:ea typeface="Roboto"/>
                <a:cs typeface="Roboto"/>
                <a:sym typeface="Roboto"/>
              </a:rPr>
              <a:t>They are the first users of the system.</a:t>
            </a:r>
            <a:endParaRPr sz="1000" dirty="0">
              <a:solidFill>
                <a:schemeClr val="dk1"/>
              </a:solidFill>
              <a:latin typeface="Bahnschrift SemiLight" panose="020B0502040204020203" pitchFamily="34" charset="0"/>
              <a:ea typeface="Roboto"/>
              <a:cs typeface="Roboto"/>
              <a:sym typeface="Roboto"/>
            </a:endParaRPr>
          </a:p>
          <a:p>
            <a:pPr marL="114297" lvl="0" indent="-152396" algn="l" rtl="0">
              <a:spcBef>
                <a:spcPts val="400"/>
              </a:spcBef>
              <a:spcAft>
                <a:spcPts val="0"/>
              </a:spcAft>
              <a:buClr>
                <a:schemeClr val="dk1"/>
              </a:buClr>
              <a:buSzPts val="900"/>
              <a:buFont typeface="Roboto"/>
              <a:buChar char="•"/>
            </a:pPr>
            <a:r>
              <a:rPr lang="en" sz="1000" dirty="0">
                <a:solidFill>
                  <a:schemeClr val="dk1"/>
                </a:solidFill>
                <a:latin typeface="Bahnschrift SemiLight" panose="020B0502040204020203" pitchFamily="34" charset="0"/>
                <a:ea typeface="Roboto"/>
                <a:cs typeface="Roboto"/>
                <a:sym typeface="Roboto"/>
              </a:rPr>
              <a:t>They centralize daily, with the help of the core team, their knowledge, common assets and tools.</a:t>
            </a:r>
            <a:endParaRPr sz="1000" dirty="0">
              <a:solidFill>
                <a:schemeClr val="dk1"/>
              </a:solidFill>
              <a:latin typeface="Bahnschrift SemiLight" panose="020B0502040204020203" pitchFamily="34" charset="0"/>
              <a:ea typeface="Roboto"/>
              <a:cs typeface="Roboto"/>
              <a:sym typeface="Roboto"/>
            </a:endParaRPr>
          </a:p>
          <a:p>
            <a:pPr marL="114297" lvl="0" indent="-152396" algn="l" rtl="0">
              <a:spcBef>
                <a:spcPts val="400"/>
              </a:spcBef>
              <a:spcAft>
                <a:spcPts val="0"/>
              </a:spcAft>
              <a:buClr>
                <a:schemeClr val="dk1"/>
              </a:buClr>
              <a:buSzPts val="900"/>
              <a:buFont typeface="Roboto"/>
              <a:buChar char="•"/>
            </a:pPr>
            <a:r>
              <a:rPr lang="en" sz="1000" dirty="0">
                <a:solidFill>
                  <a:schemeClr val="dk1"/>
                </a:solidFill>
                <a:latin typeface="Bahnschrift SemiLight" panose="020B0502040204020203" pitchFamily="34" charset="0"/>
                <a:ea typeface="Roboto"/>
                <a:cs typeface="Roboto"/>
                <a:sym typeface="Roboto"/>
              </a:rPr>
              <a:t>If they are also contributors, they must be aware of the priorities of each team and have a good overview.</a:t>
            </a:r>
            <a:endParaRPr sz="1000" dirty="0">
              <a:solidFill>
                <a:schemeClr val="dk1"/>
              </a:solidFill>
              <a:latin typeface="Bahnschrift SemiLight" panose="020B0502040204020203" pitchFamily="34" charset="0"/>
              <a:ea typeface="Roboto"/>
              <a:cs typeface="Roboto"/>
              <a:sym typeface="Roboto"/>
            </a:endParaRPr>
          </a:p>
          <a:p>
            <a:pPr marL="114297" lvl="0" indent="-152396" algn="l" rtl="0">
              <a:spcBef>
                <a:spcPts val="400"/>
              </a:spcBef>
              <a:spcAft>
                <a:spcPts val="400"/>
              </a:spcAft>
              <a:buClr>
                <a:schemeClr val="dk1"/>
              </a:buClr>
              <a:buSzPts val="900"/>
              <a:buFont typeface="Roboto"/>
              <a:buChar char="•"/>
            </a:pPr>
            <a:r>
              <a:rPr lang="en" sz="1000" dirty="0">
                <a:solidFill>
                  <a:schemeClr val="dk1"/>
                </a:solidFill>
                <a:latin typeface="Bahnschrift SemiLight" panose="020B0502040204020203" pitchFamily="34" charset="0"/>
                <a:ea typeface="Roboto"/>
                <a:cs typeface="Roboto"/>
                <a:sym typeface="Roboto"/>
              </a:rPr>
              <a:t>They all share a common philosophy, viewpoints and principles related to the system</a:t>
            </a:r>
            <a:r>
              <a:rPr lang="en" sz="1000" dirty="0">
                <a:solidFill>
                  <a:schemeClr val="dk1"/>
                </a:solidFill>
                <a:latin typeface="Roboto"/>
                <a:ea typeface="Roboto"/>
                <a:cs typeface="Roboto"/>
                <a:sym typeface="Roboto"/>
              </a:rPr>
              <a:t>.</a:t>
            </a:r>
            <a:endParaRPr sz="1000" dirty="0">
              <a:solidFill>
                <a:schemeClr val="dk1"/>
              </a:solidFill>
              <a:latin typeface="Roboto"/>
              <a:ea typeface="Roboto"/>
              <a:cs typeface="Roboto"/>
              <a:sym typeface="Roboto"/>
            </a:endParaRPr>
          </a:p>
        </p:txBody>
      </p:sp>
      <p:sp>
        <p:nvSpPr>
          <p:cNvPr id="51" name="Google Shape;280;p40">
            <a:extLst>
              <a:ext uri="{FF2B5EF4-FFF2-40B4-BE49-F238E27FC236}">
                <a16:creationId xmlns:a16="http://schemas.microsoft.com/office/drawing/2014/main" id="{3A4973AA-A670-8BF8-188C-CBEFBA287224}"/>
              </a:ext>
            </a:extLst>
          </p:cNvPr>
          <p:cNvSpPr txBox="1"/>
          <p:nvPr/>
        </p:nvSpPr>
        <p:spPr>
          <a:xfrm>
            <a:off x="6644267" y="4099892"/>
            <a:ext cx="5202800" cy="1015622"/>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14297" lvl="0" indent="-152396" algn="l" rtl="0">
              <a:spcBef>
                <a:spcPts val="0"/>
              </a:spcBef>
              <a:spcAft>
                <a:spcPts val="0"/>
              </a:spcAft>
              <a:buClr>
                <a:schemeClr val="dk1"/>
              </a:buClr>
              <a:buSzPts val="900"/>
              <a:buFont typeface="Roboto"/>
              <a:buChar char="•"/>
            </a:pPr>
            <a:r>
              <a:rPr lang="en" sz="1000" dirty="0">
                <a:solidFill>
                  <a:schemeClr val="dk1"/>
                </a:solidFill>
                <a:latin typeface="Bahnschrift SemiLight" panose="020B0502040204020203" pitchFamily="34" charset="0"/>
                <a:ea typeface="Roboto"/>
                <a:cs typeface="Roboto"/>
                <a:sym typeface="Roboto"/>
              </a:rPr>
              <a:t>They monitor and educate everyone on the objectives and progress related to the design system.</a:t>
            </a:r>
            <a:endParaRPr sz="1000" dirty="0">
              <a:solidFill>
                <a:schemeClr val="dk1"/>
              </a:solidFill>
              <a:latin typeface="Bahnschrift SemiLight" panose="020B0502040204020203" pitchFamily="34" charset="0"/>
              <a:ea typeface="Roboto"/>
              <a:cs typeface="Roboto"/>
              <a:sym typeface="Roboto"/>
            </a:endParaRPr>
          </a:p>
          <a:p>
            <a:pPr marL="114297" lvl="0" indent="-152396" algn="l" rtl="0">
              <a:spcBef>
                <a:spcPts val="400"/>
              </a:spcBef>
              <a:spcAft>
                <a:spcPts val="0"/>
              </a:spcAft>
              <a:buClr>
                <a:schemeClr val="dk1"/>
              </a:buClr>
              <a:buSzPts val="900"/>
              <a:buFont typeface="Roboto"/>
              <a:buChar char="•"/>
            </a:pPr>
            <a:r>
              <a:rPr lang="en" sz="1000" dirty="0">
                <a:solidFill>
                  <a:schemeClr val="dk1"/>
                </a:solidFill>
                <a:latin typeface="Bahnschrift SemiLight" panose="020B0502040204020203" pitchFamily="34" charset="0"/>
                <a:ea typeface="Roboto"/>
                <a:cs typeface="Roboto"/>
                <a:sym typeface="Roboto"/>
              </a:rPr>
              <a:t>They bring new perspectives and different points of view.</a:t>
            </a:r>
            <a:endParaRPr sz="1000" dirty="0">
              <a:solidFill>
                <a:schemeClr val="dk1"/>
              </a:solidFill>
              <a:latin typeface="Bahnschrift SemiLight" panose="020B0502040204020203" pitchFamily="34" charset="0"/>
              <a:ea typeface="Roboto"/>
              <a:cs typeface="Roboto"/>
              <a:sym typeface="Roboto"/>
            </a:endParaRPr>
          </a:p>
          <a:p>
            <a:pPr marL="114297" lvl="0" indent="-152396" algn="l" rtl="0">
              <a:spcBef>
                <a:spcPts val="400"/>
              </a:spcBef>
              <a:spcAft>
                <a:spcPts val="400"/>
              </a:spcAft>
              <a:buClr>
                <a:schemeClr val="dk1"/>
              </a:buClr>
              <a:buSzPts val="900"/>
              <a:buFont typeface="Roboto"/>
              <a:buChar char="•"/>
            </a:pPr>
            <a:r>
              <a:rPr lang="en" sz="1000" dirty="0">
                <a:solidFill>
                  <a:schemeClr val="dk1"/>
                </a:solidFill>
                <a:latin typeface="Bahnschrift SemiLight" panose="020B0502040204020203" pitchFamily="34" charset="0"/>
                <a:ea typeface="Roboto"/>
                <a:cs typeface="Roboto"/>
                <a:sym typeface="Roboto"/>
              </a:rPr>
              <a:t>They support various ideas and initiatives.</a:t>
            </a:r>
            <a:endParaRPr sz="1000" dirty="0">
              <a:solidFill>
                <a:schemeClr val="dk1"/>
              </a:solidFill>
              <a:latin typeface="Bahnschrift SemiLight" panose="020B0502040204020203" pitchFamily="34" charset="0"/>
              <a:ea typeface="Roboto"/>
              <a:cs typeface="Roboto"/>
              <a:sym typeface="Roboto"/>
            </a:endParaRPr>
          </a:p>
        </p:txBody>
      </p:sp>
      <p:cxnSp>
        <p:nvCxnSpPr>
          <p:cNvPr id="53" name="Google Shape;281;p40">
            <a:extLst>
              <a:ext uri="{FF2B5EF4-FFF2-40B4-BE49-F238E27FC236}">
                <a16:creationId xmlns:a16="http://schemas.microsoft.com/office/drawing/2014/main" id="{1E0E9F3D-D2E1-DE4B-43CC-C272D41AB41E}"/>
              </a:ext>
            </a:extLst>
          </p:cNvPr>
          <p:cNvCxnSpPr/>
          <p:nvPr/>
        </p:nvCxnSpPr>
        <p:spPr>
          <a:xfrm>
            <a:off x="4230792" y="6048659"/>
            <a:ext cx="2239200" cy="0"/>
          </a:xfrm>
          <a:prstGeom prst="straightConnector1">
            <a:avLst/>
          </a:prstGeom>
          <a:noFill/>
          <a:ln w="9525" cap="flat" cmpd="sng">
            <a:solidFill>
              <a:schemeClr val="dk2"/>
            </a:solidFill>
            <a:prstDash val="solid"/>
            <a:round/>
            <a:headEnd type="oval" w="med" len="med"/>
            <a:tailEnd type="none" w="med" len="med"/>
          </a:ln>
        </p:spPr>
      </p:cxnSp>
      <p:sp>
        <p:nvSpPr>
          <p:cNvPr id="55" name="Google Shape;282;p40">
            <a:extLst>
              <a:ext uri="{FF2B5EF4-FFF2-40B4-BE49-F238E27FC236}">
                <a16:creationId xmlns:a16="http://schemas.microsoft.com/office/drawing/2014/main" id="{BF9D1D06-C93A-E278-F5B6-26E507321906}"/>
              </a:ext>
            </a:extLst>
          </p:cNvPr>
          <p:cNvSpPr txBox="1"/>
          <p:nvPr/>
        </p:nvSpPr>
        <p:spPr>
          <a:xfrm>
            <a:off x="6644267" y="5419867"/>
            <a:ext cx="5202800" cy="1015622"/>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114297" lvl="0" indent="-152396" algn="l" rtl="0">
              <a:spcBef>
                <a:spcPts val="0"/>
              </a:spcBef>
              <a:spcAft>
                <a:spcPts val="0"/>
              </a:spcAft>
              <a:buClr>
                <a:schemeClr val="dk1"/>
              </a:buClr>
              <a:buSzPts val="900"/>
              <a:buFont typeface="Roboto"/>
              <a:buChar char="•"/>
            </a:pPr>
            <a:r>
              <a:rPr lang="en" sz="1000" dirty="0">
                <a:solidFill>
                  <a:schemeClr val="dk1"/>
                </a:solidFill>
                <a:latin typeface="Bahnschrift SemiLight" panose="020B0502040204020203" pitchFamily="34" charset="0"/>
                <a:ea typeface="Roboto"/>
                <a:cs typeface="Roboto"/>
                <a:sym typeface="Roboto"/>
              </a:rPr>
              <a:t>They monitor and educate everyone on the objectives and progress related to the design system.</a:t>
            </a:r>
            <a:endParaRPr sz="1000" dirty="0">
              <a:solidFill>
                <a:schemeClr val="dk1"/>
              </a:solidFill>
              <a:latin typeface="Bahnschrift SemiLight" panose="020B0502040204020203" pitchFamily="34" charset="0"/>
              <a:ea typeface="Roboto"/>
              <a:cs typeface="Roboto"/>
              <a:sym typeface="Roboto"/>
            </a:endParaRPr>
          </a:p>
          <a:p>
            <a:pPr marL="114297" lvl="0" indent="-152396" algn="l" rtl="0">
              <a:spcBef>
                <a:spcPts val="400"/>
              </a:spcBef>
              <a:spcAft>
                <a:spcPts val="0"/>
              </a:spcAft>
              <a:buClr>
                <a:schemeClr val="dk1"/>
              </a:buClr>
              <a:buSzPts val="900"/>
              <a:buFont typeface="Roboto"/>
              <a:buChar char="•"/>
            </a:pPr>
            <a:r>
              <a:rPr lang="en" sz="1000" dirty="0">
                <a:solidFill>
                  <a:schemeClr val="dk1"/>
                </a:solidFill>
                <a:latin typeface="Bahnschrift SemiLight" panose="020B0502040204020203" pitchFamily="34" charset="0"/>
                <a:ea typeface="Roboto"/>
                <a:cs typeface="Roboto"/>
                <a:sym typeface="Roboto"/>
              </a:rPr>
              <a:t>They bring new perspectives and different points of view.</a:t>
            </a:r>
            <a:endParaRPr sz="1000" dirty="0">
              <a:solidFill>
                <a:schemeClr val="dk1"/>
              </a:solidFill>
              <a:latin typeface="Bahnschrift SemiLight" panose="020B0502040204020203" pitchFamily="34" charset="0"/>
              <a:ea typeface="Roboto"/>
              <a:cs typeface="Roboto"/>
              <a:sym typeface="Roboto"/>
            </a:endParaRPr>
          </a:p>
          <a:p>
            <a:pPr marL="114297" lvl="0" indent="-152396" algn="l" rtl="0">
              <a:spcBef>
                <a:spcPts val="400"/>
              </a:spcBef>
              <a:spcAft>
                <a:spcPts val="400"/>
              </a:spcAft>
              <a:buClr>
                <a:schemeClr val="dk1"/>
              </a:buClr>
              <a:buSzPts val="900"/>
              <a:buFont typeface="Roboto"/>
              <a:buChar char="•"/>
            </a:pPr>
            <a:r>
              <a:rPr lang="en" sz="1000" dirty="0">
                <a:solidFill>
                  <a:schemeClr val="dk1"/>
                </a:solidFill>
                <a:latin typeface="Bahnschrift SemiLight" panose="020B0502040204020203" pitchFamily="34" charset="0"/>
                <a:ea typeface="Roboto"/>
                <a:cs typeface="Roboto"/>
                <a:sym typeface="Roboto"/>
              </a:rPr>
              <a:t>They support various ideas and initiatives.</a:t>
            </a:r>
            <a:endParaRPr sz="1000" dirty="0">
              <a:solidFill>
                <a:schemeClr val="dk1"/>
              </a:solidFill>
              <a:latin typeface="Bahnschrift SemiLight" panose="020B0502040204020203" pitchFamily="34" charset="0"/>
              <a:ea typeface="Roboto"/>
              <a:cs typeface="Roboto"/>
              <a:sym typeface="Roboto"/>
            </a:endParaRPr>
          </a:p>
        </p:txBody>
      </p:sp>
      <p:sp>
        <p:nvSpPr>
          <p:cNvPr id="4" name="TextBox 3">
            <a:extLst>
              <a:ext uri="{FF2B5EF4-FFF2-40B4-BE49-F238E27FC236}">
                <a16:creationId xmlns:a16="http://schemas.microsoft.com/office/drawing/2014/main" id="{67646661-60B8-158A-84A0-59985A4221DD}"/>
              </a:ext>
            </a:extLst>
          </p:cNvPr>
          <p:cNvSpPr txBox="1"/>
          <p:nvPr/>
        </p:nvSpPr>
        <p:spPr>
          <a:xfrm>
            <a:off x="141890" y="6195475"/>
            <a:ext cx="1680366" cy="514768"/>
          </a:xfrm>
          <a:prstGeom prst="rect">
            <a:avLst/>
          </a:prstGeom>
          <a:noFill/>
        </p:spPr>
        <p:txBody>
          <a:bodyPr wrap="square" rtlCol="0">
            <a:spAutoFit/>
          </a:bodyPr>
          <a:lstStyle/>
          <a:p>
            <a:endParaRPr lang="fr-BE" dirty="0"/>
          </a:p>
        </p:txBody>
      </p:sp>
      <p:pic>
        <p:nvPicPr>
          <p:cNvPr id="8" name="Picture 7">
            <a:extLst>
              <a:ext uri="{FF2B5EF4-FFF2-40B4-BE49-F238E27FC236}">
                <a16:creationId xmlns:a16="http://schemas.microsoft.com/office/drawing/2014/main" id="{22A69F87-B7D6-2F1D-6847-EB802B8ECC3E}"/>
              </a:ext>
            </a:extLst>
          </p:cNvPr>
          <p:cNvPicPr>
            <a:picLocks noChangeAspect="1"/>
          </p:cNvPicPr>
          <p:nvPr/>
        </p:nvPicPr>
        <p:blipFill>
          <a:blip r:embed="rId3"/>
          <a:srcRect l="-4728" t="73592" r="34433" b="-5146"/>
          <a:stretch>
            <a:fillRect/>
          </a:stretch>
        </p:blipFill>
        <p:spPr>
          <a:xfrm>
            <a:off x="113708" y="6288579"/>
            <a:ext cx="1687527" cy="522982"/>
          </a:xfrm>
          <a:prstGeom prst="rect">
            <a:avLst/>
          </a:prstGeom>
        </p:spPr>
      </p:pic>
    </p:spTree>
    <p:extLst>
      <p:ext uri="{BB962C8B-B14F-4D97-AF65-F5344CB8AC3E}">
        <p14:creationId xmlns:p14="http://schemas.microsoft.com/office/powerpoint/2010/main" val="2604226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288;p41" descr="Une image contenant habits, chaussures, homme, dessin humoristique&#10;&#10;Le contenu généré par l’IA peut être incorrect.">
            <a:extLst>
              <a:ext uri="{FF2B5EF4-FFF2-40B4-BE49-F238E27FC236}">
                <a16:creationId xmlns:a16="http://schemas.microsoft.com/office/drawing/2014/main" id="{DF383A99-70BE-1ACD-8D93-DEDBF18FA6A9}"/>
              </a:ext>
            </a:extLst>
          </p:cNvPr>
          <p:cNvPicPr preferRelativeResize="0"/>
          <p:nvPr/>
        </p:nvPicPr>
        <p:blipFill>
          <a:blip r:embed="rId2">
            <a:alphaModFix/>
          </a:blip>
          <a:stretch>
            <a:fillRect/>
          </a:stretch>
        </p:blipFill>
        <p:spPr>
          <a:xfrm>
            <a:off x="7092276" y="1803569"/>
            <a:ext cx="4442267" cy="4442267"/>
          </a:xfrm>
          <a:prstGeom prst="rect">
            <a:avLst/>
          </a:prstGeom>
          <a:noFill/>
          <a:ln>
            <a:noFill/>
          </a:ln>
        </p:spPr>
      </p:pic>
      <p:sp>
        <p:nvSpPr>
          <p:cNvPr id="2" name="Titre 1">
            <a:extLst>
              <a:ext uri="{FF2B5EF4-FFF2-40B4-BE49-F238E27FC236}">
                <a16:creationId xmlns:a16="http://schemas.microsoft.com/office/drawing/2014/main" id="{DA05E68E-2F5C-654F-7510-C0E76BDD45C9}"/>
              </a:ext>
            </a:extLst>
          </p:cNvPr>
          <p:cNvSpPr>
            <a:spLocks noGrp="1"/>
          </p:cNvSpPr>
          <p:nvPr>
            <p:ph type="title"/>
          </p:nvPr>
        </p:nvSpPr>
        <p:spPr/>
        <p:txBody>
          <a:bodyPr/>
          <a:lstStyle/>
          <a:p>
            <a:r>
              <a:rPr lang="fr-FR" dirty="0" err="1">
                <a:latin typeface="Bahnschrift SemiBold"/>
              </a:rPr>
              <a:t>Who</a:t>
            </a:r>
            <a:r>
              <a:rPr lang="fr-FR" dirty="0">
                <a:latin typeface="Bahnschrift SemiBold"/>
              </a:rPr>
              <a:t> </a:t>
            </a:r>
            <a:r>
              <a:rPr lang="fr-FR" dirty="0" err="1">
                <a:latin typeface="Bahnschrift SemiBold"/>
              </a:rPr>
              <a:t>should</a:t>
            </a:r>
            <a:r>
              <a:rPr lang="fr-FR" dirty="0">
                <a:latin typeface="Bahnschrift SemiBold"/>
              </a:rPr>
              <a:t> </a:t>
            </a:r>
            <a:r>
              <a:rPr lang="fr-FR" dirty="0" err="1">
                <a:latin typeface="Bahnschrift SemiBold"/>
              </a:rPr>
              <a:t>be</a:t>
            </a:r>
            <a:r>
              <a:rPr lang="fr-FR" dirty="0">
                <a:latin typeface="Bahnschrift SemiBold"/>
              </a:rPr>
              <a:t> part of </a:t>
            </a:r>
            <a:r>
              <a:rPr lang="fr-FR" dirty="0" err="1">
                <a:latin typeface="Bahnschrift SemiBold"/>
              </a:rPr>
              <a:t>your</a:t>
            </a:r>
            <a:r>
              <a:rPr lang="fr-FR" dirty="0">
                <a:latin typeface="Bahnschrift SemiBold"/>
              </a:rPr>
              <a:t> </a:t>
            </a:r>
            <a:r>
              <a:rPr lang="fr-FR" dirty="0" err="1">
                <a:latin typeface="Bahnschrift SemiBold"/>
              </a:rPr>
              <a:t>core</a:t>
            </a:r>
            <a:r>
              <a:rPr lang="fr-FR" dirty="0">
                <a:latin typeface="Bahnschrift SemiBold"/>
              </a:rPr>
              <a:t> team? </a:t>
            </a:r>
          </a:p>
        </p:txBody>
      </p:sp>
      <p:graphicFrame>
        <p:nvGraphicFramePr>
          <p:cNvPr id="9" name="Google Shape;303;p42">
            <a:extLst>
              <a:ext uri="{FF2B5EF4-FFF2-40B4-BE49-F238E27FC236}">
                <a16:creationId xmlns:a16="http://schemas.microsoft.com/office/drawing/2014/main" id="{F861DC66-1B2B-82B1-9133-7F9EC6696ECF}"/>
              </a:ext>
            </a:extLst>
          </p:cNvPr>
          <p:cNvGraphicFramePr/>
          <p:nvPr>
            <p:extLst>
              <p:ext uri="{D42A27DB-BD31-4B8C-83A1-F6EECF244321}">
                <p14:modId xmlns:p14="http://schemas.microsoft.com/office/powerpoint/2010/main" val="1780824029"/>
              </p:ext>
            </p:extLst>
          </p:nvPr>
        </p:nvGraphicFramePr>
        <p:xfrm>
          <a:off x="635462" y="2324946"/>
          <a:ext cx="6251300" cy="3840200"/>
        </p:xfrm>
        <a:graphic>
          <a:graphicData uri="http://schemas.openxmlformats.org/drawingml/2006/table">
            <a:tbl>
              <a:tblPr>
                <a:noFill/>
              </a:tblPr>
              <a:tblGrid>
                <a:gridCol w="2685400">
                  <a:extLst>
                    <a:ext uri="{9D8B030D-6E8A-4147-A177-3AD203B41FA5}">
                      <a16:colId xmlns:a16="http://schemas.microsoft.com/office/drawing/2014/main" val="20000"/>
                    </a:ext>
                  </a:extLst>
                </a:gridCol>
                <a:gridCol w="3565900">
                  <a:extLst>
                    <a:ext uri="{9D8B030D-6E8A-4147-A177-3AD203B41FA5}">
                      <a16:colId xmlns:a16="http://schemas.microsoft.com/office/drawing/2014/main" val="20001"/>
                    </a:ext>
                  </a:extLst>
                </a:gridCol>
              </a:tblGrid>
              <a:tr h="445467">
                <a:tc>
                  <a:txBody>
                    <a:bodyPr/>
                    <a:lstStyle/>
                    <a:p>
                      <a:pPr marL="0" lvl="0" indent="0" algn="l" rtl="0">
                        <a:spcBef>
                          <a:spcPts val="0"/>
                        </a:spcBef>
                        <a:spcAft>
                          <a:spcPts val="0"/>
                        </a:spcAft>
                        <a:buNone/>
                      </a:pPr>
                      <a:r>
                        <a:rPr lang="en" sz="1400" b="1">
                          <a:latin typeface="Bahnschrift SemiLight" panose="020B0502040204020203" pitchFamily="34" charset="0"/>
                          <a:ea typeface="Roboto"/>
                          <a:cs typeface="Roboto"/>
                        </a:rPr>
                        <a:t>Roles</a:t>
                      </a:r>
                      <a:r>
                        <a:rPr lang="en" sz="1400" b="1">
                          <a:latin typeface="Bahnschrift SemiLight" panose="020B0502040204020203" pitchFamily="34" charset="0"/>
                          <a:ea typeface="Roboto"/>
                          <a:cs typeface="Roboto"/>
                          <a:sym typeface="Roboto"/>
                        </a:rPr>
                        <a:t>?</a:t>
                      </a:r>
                      <a:endParaRPr sz="1400" b="1">
                        <a:latin typeface="Bahnschrift SemiLight" panose="020B0502040204020203" pitchFamily="34" charset="0"/>
                        <a:ea typeface="Roboto"/>
                        <a:cs typeface="Roboto"/>
                        <a:sym typeface="Roboto"/>
                      </a:endParaRPr>
                    </a:p>
                  </a:txBody>
                  <a:tcPr marL="121900" marR="121900" marT="121900" marB="121900">
                    <a:lnL w="9525" cap="flat" cmpd="sng">
                      <a:solidFill>
                        <a:srgbClr val="ABCCEA">
                          <a:alpha val="0"/>
                        </a:srgbClr>
                      </a:solidFill>
                      <a:prstDash val="solid"/>
                      <a:round/>
                      <a:headEnd type="none" w="sm" len="sm"/>
                      <a:tailEnd type="none" w="sm" len="sm"/>
                    </a:lnL>
                    <a:lnR w="9525" cap="flat" cmpd="sng">
                      <a:solidFill>
                        <a:srgbClr val="ABCCEA">
                          <a:alpha val="0"/>
                        </a:srgbClr>
                      </a:solidFill>
                      <a:prstDash val="solid"/>
                      <a:round/>
                      <a:headEnd type="none" w="sm" len="sm"/>
                      <a:tailEnd type="none" w="sm" len="sm"/>
                    </a:lnR>
                    <a:lnT w="9525" cap="flat" cmpd="sng">
                      <a:solidFill>
                        <a:srgbClr val="ABCCEA">
                          <a:alpha val="0"/>
                        </a:srgbClr>
                      </a:solidFill>
                      <a:prstDash val="solid"/>
                      <a:round/>
                      <a:headEnd type="none" w="sm" len="sm"/>
                      <a:tailEnd type="none" w="sm" len="sm"/>
                    </a:lnT>
                    <a:lnB w="19050" cap="flat" cmpd="sng">
                      <a:solidFill>
                        <a:srgbClr val="8753F4"/>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400" b="1">
                          <a:latin typeface="Bahnschrift SemiLight" panose="020B0502040204020203" pitchFamily="34" charset="0"/>
                          <a:ea typeface="Roboto"/>
                          <a:cs typeface="Roboto"/>
                          <a:sym typeface="Roboto"/>
                        </a:rPr>
                        <a:t>Why?</a:t>
                      </a:r>
                      <a:endParaRPr sz="1400" b="1">
                        <a:latin typeface="Bahnschrift SemiLight" panose="020B0502040204020203" pitchFamily="34" charset="0"/>
                        <a:ea typeface="Roboto"/>
                        <a:cs typeface="Roboto"/>
                        <a:sym typeface="Roboto"/>
                      </a:endParaRPr>
                    </a:p>
                  </a:txBody>
                  <a:tcPr marL="121900" marR="121900" marT="121900" marB="121900">
                    <a:lnL w="9525" cap="flat" cmpd="sng">
                      <a:solidFill>
                        <a:srgbClr val="ABCCEA">
                          <a:alpha val="0"/>
                        </a:srgbClr>
                      </a:solidFill>
                      <a:prstDash val="solid"/>
                      <a:round/>
                      <a:headEnd type="none" w="sm" len="sm"/>
                      <a:tailEnd type="none" w="sm" len="sm"/>
                    </a:lnL>
                    <a:lnR w="9525" cap="flat" cmpd="sng">
                      <a:solidFill>
                        <a:srgbClr val="ABCCEA">
                          <a:alpha val="0"/>
                        </a:srgbClr>
                      </a:solidFill>
                      <a:prstDash val="solid"/>
                      <a:round/>
                      <a:headEnd type="none" w="sm" len="sm"/>
                      <a:tailEnd type="none" w="sm" len="sm"/>
                    </a:lnR>
                    <a:lnT w="9525" cap="flat" cmpd="sng">
                      <a:solidFill>
                        <a:srgbClr val="ABCCEA">
                          <a:alpha val="0"/>
                        </a:srgbClr>
                      </a:solidFill>
                      <a:prstDash val="solid"/>
                      <a:round/>
                      <a:headEnd type="none" w="sm" len="sm"/>
                      <a:tailEnd type="none" w="sm" len="sm"/>
                    </a:lnT>
                    <a:lnB w="19050" cap="flat" cmpd="sng">
                      <a:solidFill>
                        <a:srgbClr val="8753F4"/>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24933">
                <a:tc>
                  <a:txBody>
                    <a:bodyPr/>
                    <a:lstStyle/>
                    <a:p>
                      <a:pPr marL="0" lvl="0" indent="0" algn="l" rtl="0">
                        <a:spcBef>
                          <a:spcPts val="0"/>
                        </a:spcBef>
                        <a:spcAft>
                          <a:spcPts val="0"/>
                        </a:spcAft>
                        <a:buNone/>
                      </a:pPr>
                      <a:r>
                        <a:rPr lang="en" sz="1400" b="1">
                          <a:latin typeface="Bahnschrift SemiLight" panose="020B0502040204020203" pitchFamily="34" charset="0"/>
                          <a:ea typeface="Roboto"/>
                          <a:cs typeface="Roboto"/>
                          <a:sym typeface="Roboto"/>
                        </a:rPr>
                        <a:t>Product Owner</a:t>
                      </a:r>
                      <a:endParaRPr sz="1400" b="1">
                        <a:latin typeface="Bahnschrift SemiLight" panose="020B0502040204020203" pitchFamily="34" charset="0"/>
                        <a:ea typeface="Roboto"/>
                        <a:cs typeface="Roboto"/>
                        <a:sym typeface="Roboto"/>
                      </a:endParaRPr>
                    </a:p>
                  </a:txBody>
                  <a:tcPr marL="121900" marR="121900" marT="121900" marB="121900">
                    <a:lnL w="9525" cap="flat" cmpd="sng">
                      <a:solidFill>
                        <a:srgbClr val="ABCCEA">
                          <a:alpha val="0"/>
                        </a:srgbClr>
                      </a:solidFill>
                      <a:prstDash val="solid"/>
                      <a:round/>
                      <a:headEnd type="none" w="sm" len="sm"/>
                      <a:tailEnd type="none" w="sm" len="sm"/>
                    </a:lnL>
                    <a:lnR w="9525" cap="flat" cmpd="sng">
                      <a:solidFill>
                        <a:srgbClr val="ABCCEA">
                          <a:alpha val="0"/>
                        </a:srgbClr>
                      </a:solidFill>
                      <a:prstDash val="solid"/>
                      <a:round/>
                      <a:headEnd type="none" w="sm" len="sm"/>
                      <a:tailEnd type="none" w="sm" len="sm"/>
                    </a:lnR>
                    <a:lnT w="19050" cap="flat" cmpd="sng">
                      <a:solidFill>
                        <a:srgbClr val="8753F4"/>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400" dirty="0">
                          <a:solidFill>
                            <a:schemeClr val="dk1"/>
                          </a:solidFill>
                          <a:latin typeface="Bahnschrift SemiLight" panose="020B0502040204020203" pitchFamily="34" charset="0"/>
                          <a:ea typeface="Roboto"/>
                          <a:cs typeface="Roboto"/>
                          <a:sym typeface="Roboto"/>
                        </a:rPr>
                        <a:t>Keeping a product vision</a:t>
                      </a:r>
                      <a:endParaRPr sz="1400" dirty="0">
                        <a:solidFill>
                          <a:schemeClr val="dk1"/>
                        </a:solidFill>
                        <a:latin typeface="Bahnschrift SemiLight" panose="020B0502040204020203" pitchFamily="34" charset="0"/>
                        <a:ea typeface="Roboto"/>
                        <a:cs typeface="Roboto"/>
                        <a:sym typeface="Roboto"/>
                      </a:endParaRPr>
                    </a:p>
                  </a:txBody>
                  <a:tcPr marL="121900" marR="121900" marT="121900" marB="121900">
                    <a:lnL w="9525" cap="flat" cmpd="sng">
                      <a:solidFill>
                        <a:srgbClr val="ABCCEA">
                          <a:alpha val="0"/>
                        </a:srgbClr>
                      </a:solidFill>
                      <a:prstDash val="solid"/>
                      <a:round/>
                      <a:headEnd type="none" w="sm" len="sm"/>
                      <a:tailEnd type="none" w="sm" len="sm"/>
                    </a:lnL>
                    <a:lnR w="9525" cap="flat" cmpd="sng">
                      <a:solidFill>
                        <a:srgbClr val="ABCCEA">
                          <a:alpha val="0"/>
                        </a:srgbClr>
                      </a:solidFill>
                      <a:prstDash val="solid"/>
                      <a:round/>
                      <a:headEnd type="none" w="sm" len="sm"/>
                      <a:tailEnd type="none" w="sm" len="sm"/>
                    </a:lnR>
                    <a:lnT w="19050" cap="flat" cmpd="sng">
                      <a:solidFill>
                        <a:srgbClr val="8753F4"/>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24933">
                <a:tc>
                  <a:txBody>
                    <a:bodyPr/>
                    <a:lstStyle/>
                    <a:p>
                      <a:pPr marL="0" lvl="0" indent="0" algn="l" rtl="0">
                        <a:spcBef>
                          <a:spcPts val="0"/>
                        </a:spcBef>
                        <a:spcAft>
                          <a:spcPts val="0"/>
                        </a:spcAft>
                        <a:buNone/>
                      </a:pPr>
                      <a:r>
                        <a:rPr lang="en" sz="1400" b="1">
                          <a:latin typeface="Bahnschrift SemiLight" panose="020B0502040204020203" pitchFamily="34" charset="0"/>
                          <a:ea typeface="Roboto"/>
                          <a:cs typeface="Roboto"/>
                          <a:sym typeface="Roboto"/>
                        </a:rPr>
                        <a:t>Developers</a:t>
                      </a:r>
                      <a:endParaRPr sz="1400" b="1">
                        <a:latin typeface="Bahnschrift SemiLight" panose="020B0502040204020203" pitchFamily="34" charset="0"/>
                        <a:ea typeface="Roboto"/>
                        <a:cs typeface="Roboto"/>
                        <a:sym typeface="Roboto"/>
                      </a:endParaRPr>
                    </a:p>
                  </a:txBody>
                  <a:tcPr marL="121900" marR="121900" marT="121900" marB="121900">
                    <a:lnL w="9525" cap="flat" cmpd="sng">
                      <a:solidFill>
                        <a:srgbClr val="ABCCEA">
                          <a:alpha val="0"/>
                        </a:srgbClr>
                      </a:solidFill>
                      <a:prstDash val="solid"/>
                      <a:round/>
                      <a:headEnd type="none" w="sm" len="sm"/>
                      <a:tailEnd type="none" w="sm" len="sm"/>
                    </a:lnL>
                    <a:lnR w="9525" cap="flat" cmpd="sng">
                      <a:solidFill>
                        <a:srgbClr val="ABCCEA">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 sz="1400">
                          <a:solidFill>
                            <a:schemeClr val="dk1"/>
                          </a:solidFill>
                          <a:latin typeface="Bahnschrift SemiLight" panose="020B0502040204020203" pitchFamily="34" charset="0"/>
                          <a:ea typeface="Roboto"/>
                          <a:cs typeface="Roboto"/>
                          <a:sym typeface="Roboto"/>
                        </a:rPr>
                        <a:t>Validate technical feasibility </a:t>
                      </a:r>
                      <a:endParaRPr sz="1400">
                        <a:solidFill>
                          <a:schemeClr val="dk1"/>
                        </a:solidFill>
                        <a:latin typeface="Bahnschrift SemiLight" panose="020B0502040204020203" pitchFamily="34" charset="0"/>
                        <a:ea typeface="Roboto"/>
                        <a:cs typeface="Roboto"/>
                        <a:sym typeface="Roboto"/>
                      </a:endParaRPr>
                    </a:p>
                  </a:txBody>
                  <a:tcPr marL="121900" marR="121900" marT="121900" marB="121900">
                    <a:lnL w="9525" cap="flat" cmpd="sng">
                      <a:solidFill>
                        <a:srgbClr val="ABCCEA">
                          <a:alpha val="0"/>
                        </a:srgbClr>
                      </a:solidFill>
                      <a:prstDash val="solid"/>
                      <a:round/>
                      <a:headEnd type="none" w="sm" len="sm"/>
                      <a:tailEnd type="none" w="sm" len="sm"/>
                    </a:lnL>
                    <a:lnR w="9525" cap="flat" cmpd="sng">
                      <a:solidFill>
                        <a:srgbClr val="ABCCEA">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20567">
                <a:tc>
                  <a:txBody>
                    <a:bodyPr/>
                    <a:lstStyle/>
                    <a:p>
                      <a:pPr marL="0" lvl="0" indent="0" algn="l" rtl="0">
                        <a:spcBef>
                          <a:spcPts val="0"/>
                        </a:spcBef>
                        <a:spcAft>
                          <a:spcPts val="0"/>
                        </a:spcAft>
                        <a:buNone/>
                      </a:pPr>
                      <a:r>
                        <a:rPr lang="en" sz="1400" b="1">
                          <a:latin typeface="Bahnschrift SemiLight" panose="020B0502040204020203" pitchFamily="34" charset="0"/>
                          <a:ea typeface="Roboto"/>
                          <a:cs typeface="Roboto"/>
                          <a:sym typeface="Roboto"/>
                        </a:rPr>
                        <a:t>UX Researcher</a:t>
                      </a:r>
                      <a:endParaRPr sz="1400" b="1">
                        <a:latin typeface="Bahnschrift SemiLight" panose="020B0502040204020203" pitchFamily="34" charset="0"/>
                        <a:ea typeface="Roboto"/>
                        <a:cs typeface="Roboto"/>
                        <a:sym typeface="Roboto"/>
                      </a:endParaRPr>
                    </a:p>
                  </a:txBody>
                  <a:tcPr marL="121900" marR="121900" marT="121900" marB="121900">
                    <a:lnL w="9525" cap="flat" cmpd="sng">
                      <a:solidFill>
                        <a:srgbClr val="ABCCEA">
                          <a:alpha val="0"/>
                        </a:srgbClr>
                      </a:solidFill>
                      <a:prstDash val="solid"/>
                      <a:round/>
                      <a:headEnd type="none" w="sm" len="sm"/>
                      <a:tailEnd type="none" w="sm" len="sm"/>
                    </a:lnL>
                    <a:lnR w="9525" cap="flat" cmpd="sng">
                      <a:solidFill>
                        <a:srgbClr val="ABCCEA">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400">
                          <a:latin typeface="Bahnschrift SemiLight" panose="020B0502040204020203" pitchFamily="34" charset="0"/>
                          <a:ea typeface="Roboto"/>
                          <a:cs typeface="Roboto"/>
                          <a:sym typeface="Roboto"/>
                        </a:rPr>
                        <a:t>Maintain consistency with the results of user studies </a:t>
                      </a:r>
                      <a:endParaRPr sz="1400">
                        <a:latin typeface="Bahnschrift SemiLight" panose="020B0502040204020203" pitchFamily="34" charset="0"/>
                        <a:ea typeface="Roboto"/>
                        <a:cs typeface="Roboto"/>
                        <a:sym typeface="Roboto"/>
                      </a:endParaRPr>
                    </a:p>
                  </a:txBody>
                  <a:tcPr marL="121900" marR="121900" marT="121900" marB="121900">
                    <a:lnL w="9525" cap="flat" cmpd="sng">
                      <a:solidFill>
                        <a:srgbClr val="ABCCEA">
                          <a:alpha val="0"/>
                        </a:srgbClr>
                      </a:solidFill>
                      <a:prstDash val="solid"/>
                      <a:round/>
                      <a:headEnd type="none" w="sm" len="sm"/>
                      <a:tailEnd type="none" w="sm" len="sm"/>
                    </a:lnL>
                    <a:lnR w="9525" cap="flat" cmpd="sng">
                      <a:solidFill>
                        <a:srgbClr val="ABCCEA">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20567">
                <a:tc>
                  <a:txBody>
                    <a:bodyPr/>
                    <a:lstStyle/>
                    <a:p>
                      <a:pPr marL="0" lvl="0" indent="0" algn="l" rtl="0">
                        <a:spcBef>
                          <a:spcPts val="0"/>
                        </a:spcBef>
                        <a:spcAft>
                          <a:spcPts val="0"/>
                        </a:spcAft>
                        <a:buNone/>
                      </a:pPr>
                      <a:r>
                        <a:rPr lang="en" sz="1400" b="1" dirty="0">
                          <a:latin typeface="Bahnschrift SemiLight" panose="020B0502040204020203" pitchFamily="34" charset="0"/>
                          <a:ea typeface="Roboto"/>
                          <a:cs typeface="Roboto"/>
                          <a:sym typeface="Roboto"/>
                        </a:rPr>
                        <a:t>UX Designer</a:t>
                      </a:r>
                      <a:endParaRPr sz="1400" b="1" dirty="0">
                        <a:latin typeface="Bahnschrift SemiLight" panose="020B0502040204020203" pitchFamily="34" charset="0"/>
                        <a:ea typeface="Roboto"/>
                        <a:cs typeface="Roboto"/>
                        <a:sym typeface="Roboto"/>
                      </a:endParaRPr>
                    </a:p>
                  </a:txBody>
                  <a:tcPr marL="121900" marR="121900" marT="121900" marB="121900">
                    <a:lnL w="9525" cap="flat" cmpd="sng">
                      <a:solidFill>
                        <a:srgbClr val="ABCCEA">
                          <a:alpha val="0"/>
                        </a:srgbClr>
                      </a:solidFill>
                      <a:prstDash val="solid"/>
                      <a:round/>
                      <a:headEnd type="none" w="sm" len="sm"/>
                      <a:tailEnd type="none" w="sm" len="sm"/>
                    </a:lnL>
                    <a:lnR w="9525" cap="flat" cmpd="sng">
                      <a:solidFill>
                        <a:srgbClr val="ABCCEA">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400" dirty="0">
                          <a:latin typeface="Bahnschrift SemiLight" panose="020B0502040204020203" pitchFamily="34" charset="0"/>
                          <a:ea typeface="Roboto"/>
                          <a:cs typeface="Roboto"/>
                          <a:sym typeface="Roboto"/>
                        </a:rPr>
                        <a:t>Producing what works through multiple feedbacks</a:t>
                      </a:r>
                      <a:endParaRPr sz="1400" dirty="0">
                        <a:latin typeface="Bahnschrift SemiLight" panose="020B0502040204020203" pitchFamily="34" charset="0"/>
                        <a:ea typeface="Roboto"/>
                        <a:cs typeface="Roboto"/>
                        <a:sym typeface="Roboto"/>
                      </a:endParaRPr>
                    </a:p>
                  </a:txBody>
                  <a:tcPr marL="121900" marR="121900" marT="121900" marB="121900">
                    <a:lnL w="9525" cap="flat" cmpd="sng">
                      <a:solidFill>
                        <a:srgbClr val="ABCCEA">
                          <a:alpha val="0"/>
                        </a:srgbClr>
                      </a:solidFill>
                      <a:prstDash val="solid"/>
                      <a:round/>
                      <a:headEnd type="none" w="sm" len="sm"/>
                      <a:tailEnd type="none" w="sm" len="sm"/>
                    </a:lnL>
                    <a:lnR w="9525" cap="flat" cmpd="sng">
                      <a:solidFill>
                        <a:srgbClr val="ABCCEA">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24933">
                <a:tc>
                  <a:txBody>
                    <a:bodyPr/>
                    <a:lstStyle/>
                    <a:p>
                      <a:pPr marL="0" lvl="0" indent="0" algn="l" rtl="0">
                        <a:spcBef>
                          <a:spcPts val="0"/>
                        </a:spcBef>
                        <a:spcAft>
                          <a:spcPts val="0"/>
                        </a:spcAft>
                        <a:buClr>
                          <a:schemeClr val="dk1"/>
                        </a:buClr>
                        <a:buSzPts val="1100"/>
                        <a:buFont typeface="Arial"/>
                        <a:buNone/>
                      </a:pPr>
                      <a:r>
                        <a:rPr lang="en" sz="1400" b="1">
                          <a:latin typeface="Bahnschrift SemiLight" panose="020B0502040204020203" pitchFamily="34" charset="0"/>
                          <a:ea typeface="Roboto"/>
                          <a:cs typeface="Roboto"/>
                          <a:sym typeface="Roboto"/>
                        </a:rPr>
                        <a:t>Accessibility expert </a:t>
                      </a:r>
                      <a:endParaRPr sz="1400" b="1">
                        <a:latin typeface="Bahnschrift SemiLight" panose="020B0502040204020203" pitchFamily="34" charset="0"/>
                        <a:ea typeface="Roboto"/>
                        <a:cs typeface="Roboto"/>
                        <a:sym typeface="Roboto"/>
                      </a:endParaRPr>
                    </a:p>
                  </a:txBody>
                  <a:tcPr marL="121900" marR="121900" marT="121900" marB="121900">
                    <a:lnL w="9525" cap="flat" cmpd="sng">
                      <a:solidFill>
                        <a:srgbClr val="ABCCEA">
                          <a:alpha val="0"/>
                        </a:srgbClr>
                      </a:solidFill>
                      <a:prstDash val="solid"/>
                      <a:round/>
                      <a:headEnd type="none" w="sm" len="sm"/>
                      <a:tailEnd type="none" w="sm" len="sm"/>
                    </a:lnL>
                    <a:lnR w="9525" cap="flat" cmpd="sng">
                      <a:solidFill>
                        <a:srgbClr val="ABCCEA">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 sz="1400">
                          <a:solidFill>
                            <a:schemeClr val="dk1"/>
                          </a:solidFill>
                          <a:latin typeface="Bahnschrift SemiLight" panose="020B0502040204020203" pitchFamily="34" charset="0"/>
                          <a:ea typeface="Roboto"/>
                          <a:cs typeface="Roboto"/>
                          <a:sym typeface="Roboto"/>
                        </a:rPr>
                        <a:t>Ensuring compliance with accessibility criteria</a:t>
                      </a:r>
                      <a:endParaRPr sz="1400">
                        <a:solidFill>
                          <a:schemeClr val="dk1"/>
                        </a:solidFill>
                        <a:latin typeface="Bahnschrift SemiLight" panose="020B0502040204020203" pitchFamily="34" charset="0"/>
                        <a:ea typeface="Roboto"/>
                        <a:cs typeface="Roboto"/>
                        <a:sym typeface="Roboto"/>
                      </a:endParaRPr>
                    </a:p>
                  </a:txBody>
                  <a:tcPr marL="121900" marR="121900" marT="121900" marB="121900">
                    <a:lnL w="9525" cap="flat" cmpd="sng">
                      <a:solidFill>
                        <a:srgbClr val="ABCCEA">
                          <a:alpha val="0"/>
                        </a:srgbClr>
                      </a:solidFill>
                      <a:prstDash val="solid"/>
                      <a:round/>
                      <a:headEnd type="none" w="sm" len="sm"/>
                      <a:tailEnd type="none" w="sm" len="sm"/>
                    </a:lnL>
                    <a:lnR w="9525" cap="flat" cmpd="sng">
                      <a:solidFill>
                        <a:srgbClr val="ABCCEA">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24933">
                <a:tc>
                  <a:txBody>
                    <a:bodyPr/>
                    <a:lstStyle/>
                    <a:p>
                      <a:pPr marL="0" lvl="0" indent="0" algn="l" rtl="0">
                        <a:spcBef>
                          <a:spcPts val="0"/>
                        </a:spcBef>
                        <a:spcAft>
                          <a:spcPts val="0"/>
                        </a:spcAft>
                        <a:buNone/>
                      </a:pPr>
                      <a:r>
                        <a:rPr lang="en" sz="1400" b="1">
                          <a:latin typeface="Bahnschrift SemiLight" panose="020B0502040204020203" pitchFamily="34" charset="0"/>
                          <a:ea typeface="Roboto"/>
                          <a:cs typeface="Roboto"/>
                          <a:sym typeface="Roboto"/>
                        </a:rPr>
                        <a:t>Communication Team</a:t>
                      </a:r>
                      <a:endParaRPr sz="1400" b="1">
                        <a:latin typeface="Bahnschrift SemiLight" panose="020B0502040204020203" pitchFamily="34" charset="0"/>
                        <a:ea typeface="Roboto"/>
                        <a:cs typeface="Roboto"/>
                        <a:sym typeface="Roboto"/>
                      </a:endParaRPr>
                    </a:p>
                  </a:txBody>
                  <a:tcPr marL="121900" marR="121900" marT="121900" marB="121900">
                    <a:lnL w="9525" cap="flat" cmpd="sng">
                      <a:solidFill>
                        <a:srgbClr val="ABCCEA">
                          <a:alpha val="0"/>
                        </a:srgbClr>
                      </a:solidFill>
                      <a:prstDash val="solid"/>
                      <a:round/>
                      <a:headEnd type="none" w="sm" len="sm"/>
                      <a:tailEnd type="none" w="sm" len="sm"/>
                    </a:lnL>
                    <a:lnR w="9525" cap="flat" cmpd="sng">
                      <a:solidFill>
                        <a:srgbClr val="ABCCEA">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 sz="1400" dirty="0">
                          <a:solidFill>
                            <a:schemeClr val="dk1"/>
                          </a:solidFill>
                          <a:latin typeface="Bahnschrift SemiLight" panose="020B0502040204020203" pitchFamily="34" charset="0"/>
                          <a:ea typeface="Roboto"/>
                          <a:cs typeface="Roboto"/>
                          <a:sym typeface="Roboto"/>
                        </a:rPr>
                        <a:t>Guarantor of the corporate branding</a:t>
                      </a:r>
                      <a:endParaRPr sz="1400" dirty="0">
                        <a:solidFill>
                          <a:schemeClr val="dk1"/>
                        </a:solidFill>
                        <a:latin typeface="Bahnschrift SemiLight" panose="020B0502040204020203" pitchFamily="34" charset="0"/>
                        <a:ea typeface="Roboto"/>
                        <a:cs typeface="Roboto"/>
                        <a:sym typeface="Roboto"/>
                      </a:endParaRPr>
                    </a:p>
                  </a:txBody>
                  <a:tcPr marL="121900" marR="121900" marT="121900" marB="121900">
                    <a:lnL w="9525" cap="flat" cmpd="sng">
                      <a:solidFill>
                        <a:srgbClr val="ABCCEA">
                          <a:alpha val="0"/>
                        </a:srgbClr>
                      </a:solidFill>
                      <a:prstDash val="solid"/>
                      <a:round/>
                      <a:headEnd type="none" w="sm" len="sm"/>
                      <a:tailEnd type="none" w="sm" len="sm"/>
                    </a:lnL>
                    <a:lnR w="9525" cap="flat" cmpd="sng">
                      <a:solidFill>
                        <a:srgbClr val="ABCCEA">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pic>
        <p:nvPicPr>
          <p:cNvPr id="3" name="Picture 2">
            <a:extLst>
              <a:ext uri="{FF2B5EF4-FFF2-40B4-BE49-F238E27FC236}">
                <a16:creationId xmlns:a16="http://schemas.microsoft.com/office/drawing/2014/main" id="{27107975-02BA-F9BD-1908-AC23DE5009A6}"/>
              </a:ext>
            </a:extLst>
          </p:cNvPr>
          <p:cNvPicPr>
            <a:picLocks noChangeAspect="1"/>
          </p:cNvPicPr>
          <p:nvPr/>
        </p:nvPicPr>
        <p:blipFill>
          <a:blip r:embed="rId3"/>
          <a:srcRect l="-4728" t="73592" r="34433" b="-5146"/>
          <a:stretch>
            <a:fillRect/>
          </a:stretch>
        </p:blipFill>
        <p:spPr>
          <a:xfrm>
            <a:off x="9666273" y="6097226"/>
            <a:ext cx="1687527" cy="522982"/>
          </a:xfrm>
          <a:prstGeom prst="rect">
            <a:avLst/>
          </a:prstGeom>
        </p:spPr>
      </p:pic>
    </p:spTree>
    <p:extLst>
      <p:ext uri="{BB962C8B-B14F-4D97-AF65-F5344CB8AC3E}">
        <p14:creationId xmlns:p14="http://schemas.microsoft.com/office/powerpoint/2010/main" val="2379742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CFCC-140B-47E3-28B4-0FB3671F24CD}"/>
              </a:ext>
            </a:extLst>
          </p:cNvPr>
          <p:cNvSpPr>
            <a:spLocks noGrp="1"/>
          </p:cNvSpPr>
          <p:nvPr>
            <p:ph type="ctrTitle"/>
          </p:nvPr>
        </p:nvSpPr>
        <p:spPr/>
        <p:txBody>
          <a:bodyPr/>
          <a:lstStyle/>
          <a:p>
            <a:r>
              <a:rPr lang="en-US">
                <a:latin typeface="Bahnschrift"/>
              </a:rPr>
              <a:t>Conducting a Design System project</a:t>
            </a:r>
            <a:endParaRPr lang="en-US"/>
          </a:p>
        </p:txBody>
      </p:sp>
    </p:spTree>
    <p:extLst>
      <p:ext uri="{BB962C8B-B14F-4D97-AF65-F5344CB8AC3E}">
        <p14:creationId xmlns:p14="http://schemas.microsoft.com/office/powerpoint/2010/main" val="2124318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2C98D-9032-8B82-883D-619993B3EB5F}"/>
              </a:ext>
            </a:extLst>
          </p:cNvPr>
          <p:cNvSpPr>
            <a:spLocks noGrp="1"/>
          </p:cNvSpPr>
          <p:nvPr>
            <p:ph type="title"/>
          </p:nvPr>
        </p:nvSpPr>
        <p:spPr/>
        <p:txBody>
          <a:bodyPr/>
          <a:lstStyle/>
          <a:p>
            <a:pPr marL="742950" indent="-742950">
              <a:buAutoNum type="arabicPeriod"/>
            </a:pPr>
            <a:r>
              <a:rPr lang="en-US" dirty="0">
                <a:latin typeface="Bahnschrift SemiBold"/>
              </a:rPr>
              <a:t>Alignment</a:t>
            </a:r>
            <a:endParaRPr lang="en-US" dirty="0"/>
          </a:p>
        </p:txBody>
      </p:sp>
      <p:sp>
        <p:nvSpPr>
          <p:cNvPr id="3" name="Content Placeholder 2">
            <a:extLst>
              <a:ext uri="{FF2B5EF4-FFF2-40B4-BE49-F238E27FC236}">
                <a16:creationId xmlns:a16="http://schemas.microsoft.com/office/drawing/2014/main" id="{4C0F1781-6A06-BBBF-8B16-CD3ED10E23FA}"/>
              </a:ext>
            </a:extLst>
          </p:cNvPr>
          <p:cNvSpPr>
            <a:spLocks noGrp="1"/>
          </p:cNvSpPr>
          <p:nvPr>
            <p:ph idx="1"/>
          </p:nvPr>
        </p:nvSpPr>
        <p:spPr/>
        <p:txBody>
          <a:bodyPr vert="horz" lIns="91440" tIns="45720" rIns="91440" bIns="45720" rtlCol="0" anchor="t">
            <a:normAutofit/>
          </a:bodyPr>
          <a:lstStyle/>
          <a:p>
            <a:pPr marL="0" indent="0">
              <a:buNone/>
            </a:pPr>
            <a:r>
              <a:rPr lang="en-US" b="1" dirty="0">
                <a:latin typeface="Bahnschrift SemiLight"/>
              </a:rPr>
              <a:t>Inventory</a:t>
            </a:r>
            <a:endParaRPr lang="en-US">
              <a:latin typeface="Bahnschrift SemiLight"/>
            </a:endParaRPr>
          </a:p>
          <a:p>
            <a:r>
              <a:rPr lang="en-US" dirty="0">
                <a:latin typeface="Bahnschrift SemiLight"/>
              </a:rPr>
              <a:t>To have an overview of the patterns (components, recurring functionalities in your system) based on existing product and chosen baseline framework. </a:t>
            </a:r>
          </a:p>
          <a:p>
            <a:r>
              <a:rPr lang="en-US" dirty="0">
                <a:latin typeface="Bahnschrift SemiLight"/>
              </a:rPr>
              <a:t>To collect all branding assets (recurring branding elements, icons, colors...) most used in the world of products and then prioritize them. </a:t>
            </a:r>
          </a:p>
          <a:p>
            <a:r>
              <a:rPr lang="en-US" dirty="0">
                <a:latin typeface="Bahnschrift SemiLight"/>
              </a:rPr>
              <a:t>Needed to organize workshops with the different teams </a:t>
            </a:r>
            <a:endParaRPr lang="en-US" dirty="0"/>
          </a:p>
        </p:txBody>
      </p:sp>
    </p:spTree>
    <p:extLst>
      <p:ext uri="{BB962C8B-B14F-4D97-AF65-F5344CB8AC3E}">
        <p14:creationId xmlns:p14="http://schemas.microsoft.com/office/powerpoint/2010/main" val="457422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D95CE-44D3-54F3-FD71-4100198F02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B6639C-0B45-793A-ACAC-34B45F5F500D}"/>
              </a:ext>
            </a:extLst>
          </p:cNvPr>
          <p:cNvSpPr>
            <a:spLocks noGrp="1"/>
          </p:cNvSpPr>
          <p:nvPr>
            <p:ph type="title"/>
          </p:nvPr>
        </p:nvSpPr>
        <p:spPr/>
        <p:txBody>
          <a:bodyPr/>
          <a:lstStyle/>
          <a:p>
            <a:pPr marL="742950" indent="-742950">
              <a:buAutoNum type="arabicPeriod"/>
            </a:pPr>
            <a:r>
              <a:rPr lang="en-US" dirty="0">
                <a:latin typeface="Bahnschrift SemiBold"/>
              </a:rPr>
              <a:t>Alignment</a:t>
            </a:r>
            <a:endParaRPr lang="en-US" dirty="0"/>
          </a:p>
        </p:txBody>
      </p:sp>
      <p:sp>
        <p:nvSpPr>
          <p:cNvPr id="3" name="Content Placeholder 2">
            <a:extLst>
              <a:ext uri="{FF2B5EF4-FFF2-40B4-BE49-F238E27FC236}">
                <a16:creationId xmlns:a16="http://schemas.microsoft.com/office/drawing/2014/main" id="{96E70CC7-D553-D4CE-DF3E-88B11B1CF449}"/>
              </a:ext>
            </a:extLst>
          </p:cNvPr>
          <p:cNvSpPr>
            <a:spLocks noGrp="1"/>
          </p:cNvSpPr>
          <p:nvPr>
            <p:ph idx="1"/>
          </p:nvPr>
        </p:nvSpPr>
        <p:spPr/>
        <p:txBody>
          <a:bodyPr vert="horz" lIns="91440" tIns="45720" rIns="91440" bIns="45720" rtlCol="0" anchor="t">
            <a:normAutofit/>
          </a:bodyPr>
          <a:lstStyle/>
          <a:p>
            <a:pPr marL="0" indent="0">
              <a:buNone/>
            </a:pPr>
            <a:r>
              <a:rPr lang="en-US" b="1" dirty="0">
                <a:latin typeface="Bahnschrift SemiLight"/>
              </a:rPr>
              <a:t>Experience principles </a:t>
            </a:r>
            <a:endParaRPr lang="en-US" b="1" dirty="0"/>
          </a:p>
          <a:p>
            <a:r>
              <a:rPr lang="en-US" dirty="0">
                <a:latin typeface="Bahnschrift SemiLight"/>
              </a:rPr>
              <a:t>To have an overview of the patterns (components, recurring functionalities in your system) based on existing product and chosen baseline framework. </a:t>
            </a:r>
          </a:p>
          <a:p>
            <a:r>
              <a:rPr lang="en-US" dirty="0">
                <a:latin typeface="Bahnschrift SemiLight"/>
              </a:rPr>
              <a:t>To collect all branding assets (recurring branding elements, icons, colors...) most used in the world of products and then prioritize them. </a:t>
            </a:r>
          </a:p>
          <a:p>
            <a:r>
              <a:rPr lang="en-US" dirty="0">
                <a:latin typeface="Bahnschrift SemiLight"/>
              </a:rPr>
              <a:t>Needed to organize workshops with the different teams </a:t>
            </a:r>
            <a:endParaRPr lang="en-US" dirty="0"/>
          </a:p>
        </p:txBody>
      </p:sp>
    </p:spTree>
    <p:extLst>
      <p:ext uri="{BB962C8B-B14F-4D97-AF65-F5344CB8AC3E}">
        <p14:creationId xmlns:p14="http://schemas.microsoft.com/office/powerpoint/2010/main" val="382350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DA24F-3426-D49A-AABD-2001FEFA827C}"/>
              </a:ext>
            </a:extLst>
          </p:cNvPr>
          <p:cNvSpPr>
            <a:spLocks noGrp="1"/>
          </p:cNvSpPr>
          <p:nvPr>
            <p:ph type="title"/>
          </p:nvPr>
        </p:nvSpPr>
        <p:spPr/>
        <p:txBody>
          <a:bodyPr/>
          <a:lstStyle/>
          <a:p>
            <a:pPr marL="742950" indent="-742950">
              <a:buAutoNum type="arabicPeriod"/>
            </a:pPr>
            <a:r>
              <a:rPr lang="en-US" dirty="0">
                <a:latin typeface="Bahnschrift SemiBold"/>
              </a:rPr>
              <a:t>Alignment</a:t>
            </a:r>
          </a:p>
        </p:txBody>
      </p:sp>
      <p:sp>
        <p:nvSpPr>
          <p:cNvPr id="3" name="Content Placeholder 2">
            <a:extLst>
              <a:ext uri="{FF2B5EF4-FFF2-40B4-BE49-F238E27FC236}">
                <a16:creationId xmlns:a16="http://schemas.microsoft.com/office/drawing/2014/main" id="{80E25070-761E-5E87-9A05-CBB80587D712}"/>
              </a:ext>
            </a:extLst>
          </p:cNvPr>
          <p:cNvSpPr>
            <a:spLocks noGrp="1"/>
          </p:cNvSpPr>
          <p:nvPr>
            <p:ph idx="1"/>
          </p:nvPr>
        </p:nvSpPr>
        <p:spPr/>
        <p:txBody>
          <a:bodyPr vert="horz" lIns="91440" tIns="45720" rIns="91440" bIns="45720" rtlCol="0" anchor="t">
            <a:normAutofit lnSpcReduction="10000"/>
          </a:bodyPr>
          <a:lstStyle/>
          <a:p>
            <a:pPr marL="0" indent="0">
              <a:buNone/>
            </a:pPr>
            <a:r>
              <a:rPr lang="en-US" b="1" dirty="0">
                <a:latin typeface="Bahnschrift SemiLight"/>
              </a:rPr>
              <a:t>Roles &amp; process </a:t>
            </a:r>
          </a:p>
          <a:p>
            <a:pPr>
              <a:buFont typeface="Arial"/>
              <a:buChar char="•"/>
            </a:pPr>
            <a:r>
              <a:rPr lang="en-US" dirty="0">
                <a:latin typeface="Bahnschrift SemiLight"/>
              </a:rPr>
              <a:t>Identify and understand each person's roles precisely and their associated tasks. </a:t>
            </a:r>
          </a:p>
          <a:p>
            <a:pPr>
              <a:buFont typeface="Arial"/>
              <a:buChar char="•"/>
            </a:pPr>
            <a:r>
              <a:rPr lang="en-US" dirty="0">
                <a:latin typeface="Bahnschrift SemiLight"/>
              </a:rPr>
              <a:t>When we talk about design systems, we often distinguish between 4 types of roles: "sponsors", "guarantors", “contributors” and "consumers". </a:t>
            </a:r>
          </a:p>
          <a:p>
            <a:pPr>
              <a:buFont typeface="Arial"/>
              <a:buChar char="•"/>
            </a:pPr>
            <a:r>
              <a:rPr lang="en-US" dirty="0">
                <a:latin typeface="Bahnschrift SemiLight"/>
              </a:rPr>
              <a:t>The roles will be distributed following the chosen implementation process. </a:t>
            </a:r>
          </a:p>
          <a:p>
            <a:pPr>
              <a:buFont typeface="Arial"/>
              <a:buChar char="•"/>
            </a:pPr>
            <a:r>
              <a:rPr lang="en-US" dirty="0">
                <a:latin typeface="Bahnschrift SemiLight"/>
              </a:rPr>
              <a:t>Result : we know how you want to work &amp; manage you design system</a:t>
            </a:r>
          </a:p>
        </p:txBody>
      </p:sp>
    </p:spTree>
    <p:extLst>
      <p:ext uri="{BB962C8B-B14F-4D97-AF65-F5344CB8AC3E}">
        <p14:creationId xmlns:p14="http://schemas.microsoft.com/office/powerpoint/2010/main" val="4180591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2E7DD-6E87-8CDF-636C-6EB92CAD24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A43B5E-1136-78A8-EA4C-6A24E42E388F}"/>
              </a:ext>
            </a:extLst>
          </p:cNvPr>
          <p:cNvSpPr>
            <a:spLocks noGrp="1"/>
          </p:cNvSpPr>
          <p:nvPr>
            <p:ph type="title"/>
          </p:nvPr>
        </p:nvSpPr>
        <p:spPr/>
        <p:txBody>
          <a:bodyPr/>
          <a:lstStyle/>
          <a:p>
            <a:pPr marL="742950" indent="-742950">
              <a:buAutoNum type="arabicPeriod"/>
            </a:pPr>
            <a:r>
              <a:rPr lang="en-US" dirty="0">
                <a:latin typeface="Bahnschrift SemiBold"/>
              </a:rPr>
              <a:t>Alignment</a:t>
            </a:r>
          </a:p>
        </p:txBody>
      </p:sp>
      <p:sp>
        <p:nvSpPr>
          <p:cNvPr id="3" name="Content Placeholder 2">
            <a:extLst>
              <a:ext uri="{FF2B5EF4-FFF2-40B4-BE49-F238E27FC236}">
                <a16:creationId xmlns:a16="http://schemas.microsoft.com/office/drawing/2014/main" id="{CF0ED84B-5995-2890-753A-FB02A2ECDB97}"/>
              </a:ext>
            </a:extLst>
          </p:cNvPr>
          <p:cNvSpPr>
            <a:spLocks noGrp="1"/>
          </p:cNvSpPr>
          <p:nvPr>
            <p:ph idx="1"/>
          </p:nvPr>
        </p:nvSpPr>
        <p:spPr/>
        <p:txBody>
          <a:bodyPr vert="horz" lIns="91440" tIns="45720" rIns="91440" bIns="45720" rtlCol="0" anchor="t">
            <a:normAutofit/>
          </a:bodyPr>
          <a:lstStyle/>
          <a:p>
            <a:pPr marL="0" indent="0">
              <a:buNone/>
            </a:pPr>
            <a:r>
              <a:rPr lang="en-US" b="1" dirty="0">
                <a:latin typeface="Bahnschrift SemiLight"/>
              </a:rPr>
              <a:t>Prioritization of components </a:t>
            </a:r>
          </a:p>
          <a:p>
            <a:pPr>
              <a:buFont typeface="Arial"/>
              <a:buChar char="•"/>
            </a:pPr>
            <a:r>
              <a:rPr lang="en-US" dirty="0">
                <a:latin typeface="Bahnschrift SemiLight"/>
              </a:rPr>
              <a:t>Prioritize components by value (most frequent and easy to develop) in order to get the product backlog and a prioritization of the elements to be documented in the design system. </a:t>
            </a:r>
            <a:endParaRPr lang="en-US" dirty="0"/>
          </a:p>
          <a:p>
            <a:pPr>
              <a:buFont typeface="Arial"/>
              <a:buChar char="•"/>
            </a:pPr>
            <a:r>
              <a:rPr lang="en-US" dirty="0">
                <a:latin typeface="Bahnschrift SemiLight"/>
              </a:rPr>
              <a:t>We will either re-use &amp; transform some existing components or build new ones essential to compose your design system MVP (Minimum Viable Product).  </a:t>
            </a:r>
            <a:endParaRPr lang="en-US"/>
          </a:p>
        </p:txBody>
      </p:sp>
    </p:spTree>
    <p:extLst>
      <p:ext uri="{BB962C8B-B14F-4D97-AF65-F5344CB8AC3E}">
        <p14:creationId xmlns:p14="http://schemas.microsoft.com/office/powerpoint/2010/main" val="3995079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E3636-09FC-169C-602F-CDBACFDB4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3E1F92-6E45-A526-5B2E-6D0F87DC95BD}"/>
              </a:ext>
            </a:extLst>
          </p:cNvPr>
          <p:cNvSpPr>
            <a:spLocks noGrp="1"/>
          </p:cNvSpPr>
          <p:nvPr>
            <p:ph type="title"/>
          </p:nvPr>
        </p:nvSpPr>
        <p:spPr/>
        <p:txBody>
          <a:bodyPr/>
          <a:lstStyle/>
          <a:p>
            <a:pPr marL="742950" indent="-742950">
              <a:buAutoNum type="arabicPeriod"/>
            </a:pPr>
            <a:r>
              <a:rPr lang="en-US" dirty="0">
                <a:latin typeface="Bahnschrift SemiBold"/>
              </a:rPr>
              <a:t>Alignment</a:t>
            </a:r>
          </a:p>
        </p:txBody>
      </p:sp>
      <p:sp>
        <p:nvSpPr>
          <p:cNvPr id="3" name="Content Placeholder 2">
            <a:extLst>
              <a:ext uri="{FF2B5EF4-FFF2-40B4-BE49-F238E27FC236}">
                <a16:creationId xmlns:a16="http://schemas.microsoft.com/office/drawing/2014/main" id="{82399BE4-7428-B3D4-492C-908094F9DE35}"/>
              </a:ext>
            </a:extLst>
          </p:cNvPr>
          <p:cNvSpPr>
            <a:spLocks noGrp="1"/>
          </p:cNvSpPr>
          <p:nvPr>
            <p:ph idx="1"/>
          </p:nvPr>
        </p:nvSpPr>
        <p:spPr/>
        <p:txBody>
          <a:bodyPr vert="horz" lIns="91440" tIns="45720" rIns="91440" bIns="45720" rtlCol="0" anchor="t">
            <a:normAutofit/>
          </a:bodyPr>
          <a:lstStyle/>
          <a:p>
            <a:pPr marL="0" indent="0">
              <a:buNone/>
            </a:pPr>
            <a:r>
              <a:rPr lang="en-US" b="1" dirty="0">
                <a:latin typeface="Bahnschrift SemiLight"/>
              </a:rPr>
              <a:t>How do you measure your success ?  </a:t>
            </a:r>
          </a:p>
          <a:p>
            <a:pPr>
              <a:buFont typeface="Arial"/>
              <a:buChar char="•"/>
            </a:pPr>
            <a:r>
              <a:rPr lang="en-US" dirty="0">
                <a:latin typeface="Bahnschrift SemiLight"/>
              </a:rPr>
              <a:t>Define the main objectives of the design system, whether internal or external, and then associate them with precise measurement indicators. </a:t>
            </a:r>
            <a:endParaRPr lang="en-US" dirty="0"/>
          </a:p>
          <a:p>
            <a:pPr>
              <a:buFont typeface="Arial"/>
              <a:buChar char="•"/>
            </a:pPr>
            <a:r>
              <a:rPr lang="en-US" dirty="0">
                <a:latin typeface="Bahnschrift SemiLight"/>
              </a:rPr>
              <a:t>Define the key success factors of your design system is paramount. It is thanks to this that you will then be able to measure the value and success of the system with the right indicators. </a:t>
            </a:r>
            <a:endParaRPr lang="en-US"/>
          </a:p>
        </p:txBody>
      </p:sp>
    </p:spTree>
    <p:extLst>
      <p:ext uri="{BB962C8B-B14F-4D97-AF65-F5344CB8AC3E}">
        <p14:creationId xmlns:p14="http://schemas.microsoft.com/office/powerpoint/2010/main" val="3194167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CA5E0-5B15-644C-47E8-BE8A6A235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0D99D-F126-5390-8506-3172825CEEAC}"/>
              </a:ext>
            </a:extLst>
          </p:cNvPr>
          <p:cNvSpPr>
            <a:spLocks noGrp="1"/>
          </p:cNvSpPr>
          <p:nvPr>
            <p:ph type="title"/>
          </p:nvPr>
        </p:nvSpPr>
        <p:spPr/>
        <p:txBody>
          <a:bodyPr/>
          <a:lstStyle/>
          <a:p>
            <a:r>
              <a:rPr lang="fr-BE" sz="3600" dirty="0">
                <a:latin typeface="Bahnschrift SemiBold"/>
              </a:rPr>
              <a:t>Design System &amp; </a:t>
            </a:r>
            <a:r>
              <a:rPr lang="fr-BE" sz="3600" dirty="0" err="1">
                <a:latin typeface="Bahnschrift SemiBold"/>
              </a:rPr>
              <a:t>Protoyping</a:t>
            </a:r>
            <a:endParaRPr lang="fr-BE" sz="3600" dirty="0">
              <a:latin typeface="Bahnschrift SemiBold"/>
            </a:endParaRPr>
          </a:p>
        </p:txBody>
      </p:sp>
      <p:sp>
        <p:nvSpPr>
          <p:cNvPr id="3" name="TextBox 2">
            <a:extLst>
              <a:ext uri="{FF2B5EF4-FFF2-40B4-BE49-F238E27FC236}">
                <a16:creationId xmlns:a16="http://schemas.microsoft.com/office/drawing/2014/main" id="{7F71411E-70FF-6FF5-BB10-6D7E1DECCD43}"/>
              </a:ext>
            </a:extLst>
          </p:cNvPr>
          <p:cNvSpPr txBox="1"/>
          <p:nvPr/>
        </p:nvSpPr>
        <p:spPr>
          <a:xfrm>
            <a:off x="926756" y="2038865"/>
            <a:ext cx="8971005" cy="2954655"/>
          </a:xfrm>
          <a:prstGeom prst="rect">
            <a:avLst/>
          </a:prstGeom>
          <a:noFill/>
        </p:spPr>
        <p:txBody>
          <a:bodyPr wrap="square" rtlCol="0">
            <a:spAutoFit/>
          </a:bodyPr>
          <a:lstStyle/>
          <a:p>
            <a:pPr marL="285750" indent="-285750">
              <a:buFont typeface="Arial" panose="020B0604020202020204" pitchFamily="34" charset="0"/>
              <a:buChar char="•"/>
            </a:pPr>
            <a:r>
              <a:rPr lang="fr-BE" sz="2400" dirty="0" err="1">
                <a:latin typeface="Bahnschrift SemiLight" panose="020B0502040204020203" pitchFamily="34" charset="0"/>
              </a:rPr>
              <a:t>Summary</a:t>
            </a:r>
            <a:endParaRPr lang="fr-BE" sz="2400" dirty="0">
              <a:latin typeface="Bahnschrift SemiLight" panose="020B0502040204020203" pitchFamily="34" charset="0"/>
            </a:endParaRPr>
          </a:p>
          <a:p>
            <a:pPr marL="285750" indent="-285750">
              <a:buFont typeface="Arial" panose="020B0604020202020204" pitchFamily="34" charset="0"/>
              <a:buChar char="•"/>
            </a:pPr>
            <a:r>
              <a:rPr lang="fr-BE" sz="2400" dirty="0">
                <a:latin typeface="Bahnschrift SemiLight" panose="020B0502040204020203" pitchFamily="34" charset="0"/>
              </a:rPr>
              <a:t>Introduction to Design System</a:t>
            </a:r>
          </a:p>
          <a:p>
            <a:pPr marL="285750" indent="-285750">
              <a:buFont typeface="Arial" panose="020B0604020202020204" pitchFamily="34" charset="0"/>
              <a:buChar char="•"/>
            </a:pPr>
            <a:r>
              <a:rPr lang="fr-BE" sz="2400" dirty="0" err="1">
                <a:latin typeface="Bahnschrift SemiLight" panose="020B0502040204020203" pitchFamily="34" charset="0"/>
              </a:rPr>
              <a:t>Conducting</a:t>
            </a:r>
            <a:r>
              <a:rPr lang="fr-BE" sz="2400" dirty="0">
                <a:latin typeface="Bahnschrift SemiLight" panose="020B0502040204020203" pitchFamily="34" charset="0"/>
              </a:rPr>
              <a:t> a Design System Project</a:t>
            </a:r>
          </a:p>
          <a:p>
            <a:pPr marL="285750" indent="-285750">
              <a:buFont typeface="Arial" panose="020B0604020202020204" pitchFamily="34" charset="0"/>
              <a:buChar char="•"/>
            </a:pPr>
            <a:r>
              <a:rPr lang="fr-BE" sz="2400" dirty="0">
                <a:latin typeface="Bahnschrift SemiLight" panose="020B0502040204020203" pitchFamily="34" charset="0"/>
              </a:rPr>
              <a:t>Tips and Tricks</a:t>
            </a:r>
          </a:p>
          <a:p>
            <a:pPr marL="285750" indent="-285750">
              <a:buFont typeface="Arial" panose="020B0604020202020204" pitchFamily="34" charset="0"/>
              <a:buChar char="•"/>
            </a:pPr>
            <a:r>
              <a:rPr lang="fr-BE" sz="2400" dirty="0" err="1">
                <a:latin typeface="Bahnschrift SemiLight" panose="020B0502040204020203" pitchFamily="34" charset="0"/>
              </a:rPr>
              <a:t>Different</a:t>
            </a:r>
            <a:r>
              <a:rPr lang="fr-BE" sz="2400" dirty="0">
                <a:latin typeface="Bahnschrift SemiLight" panose="020B0502040204020203" pitchFamily="34" charset="0"/>
              </a:rPr>
              <a:t> types of UI</a:t>
            </a:r>
          </a:p>
          <a:p>
            <a:pPr marL="285750" indent="-285750">
              <a:buFont typeface="Arial" panose="020B0604020202020204" pitchFamily="34" charset="0"/>
              <a:buChar char="•"/>
            </a:pPr>
            <a:r>
              <a:rPr lang="fr-BE" sz="2400" dirty="0">
                <a:latin typeface="Bahnschrift SemiLight" panose="020B0502040204020203" pitchFamily="34" charset="0"/>
              </a:rPr>
              <a:t>Ressources</a:t>
            </a:r>
          </a:p>
          <a:p>
            <a:pPr marL="285750" indent="-285750">
              <a:buFont typeface="Arial" panose="020B0604020202020204" pitchFamily="34" charset="0"/>
              <a:buChar char="•"/>
            </a:pPr>
            <a:r>
              <a:rPr lang="fr-BE" sz="2400" dirty="0" err="1">
                <a:latin typeface="Bahnschrift SemiLight" panose="020B0502040204020203" pitchFamily="34" charset="0"/>
              </a:rPr>
              <a:t>Additional</a:t>
            </a:r>
            <a:r>
              <a:rPr lang="fr-BE" sz="2400" dirty="0">
                <a:latin typeface="Bahnschrift SemiLight" panose="020B0502040204020203" pitchFamily="34" charset="0"/>
              </a:rPr>
              <a:t> Reading</a:t>
            </a:r>
          </a:p>
          <a:p>
            <a:endParaRPr lang="fr-BE" dirty="0">
              <a:latin typeface="Bahnschrift SemiLight" panose="020B0502040204020203" pitchFamily="34" charset="0"/>
            </a:endParaRPr>
          </a:p>
        </p:txBody>
      </p:sp>
    </p:spTree>
    <p:extLst>
      <p:ext uri="{BB962C8B-B14F-4D97-AF65-F5344CB8AC3E}">
        <p14:creationId xmlns:p14="http://schemas.microsoft.com/office/powerpoint/2010/main" val="457224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8D0A0-C496-E238-C8AF-3EC8BF32DF7C}"/>
              </a:ext>
            </a:extLst>
          </p:cNvPr>
          <p:cNvSpPr>
            <a:spLocks noGrp="1"/>
          </p:cNvSpPr>
          <p:nvPr>
            <p:ph type="title"/>
          </p:nvPr>
        </p:nvSpPr>
        <p:spPr/>
        <p:txBody>
          <a:bodyPr/>
          <a:lstStyle/>
          <a:p>
            <a:r>
              <a:rPr lang="en-US" dirty="0">
                <a:latin typeface="Bahnschrift SemiBold"/>
              </a:rPr>
              <a:t>2. Inventory and file structure </a:t>
            </a:r>
          </a:p>
        </p:txBody>
      </p:sp>
      <p:sp>
        <p:nvSpPr>
          <p:cNvPr id="3" name="Content Placeholder 2">
            <a:extLst>
              <a:ext uri="{FF2B5EF4-FFF2-40B4-BE49-F238E27FC236}">
                <a16:creationId xmlns:a16="http://schemas.microsoft.com/office/drawing/2014/main" id="{78F40500-5CDB-BC9B-9400-A9007827B4B2}"/>
              </a:ext>
            </a:extLst>
          </p:cNvPr>
          <p:cNvSpPr>
            <a:spLocks noGrp="1"/>
          </p:cNvSpPr>
          <p:nvPr>
            <p:ph sz="half" idx="1"/>
          </p:nvPr>
        </p:nvSpPr>
        <p:spPr/>
        <p:txBody>
          <a:bodyPr vert="horz" lIns="91440" tIns="45720" rIns="91440" bIns="45720" rtlCol="0" anchor="t">
            <a:normAutofit/>
          </a:bodyPr>
          <a:lstStyle/>
          <a:p>
            <a:pPr marL="0" indent="0">
              <a:buNone/>
            </a:pPr>
            <a:r>
              <a:rPr lang="en-US" b="1" dirty="0">
                <a:latin typeface="Bahnschrift SemiLight"/>
              </a:rPr>
              <a:t>Inventory</a:t>
            </a:r>
            <a:endParaRPr lang="en-US" b="1" dirty="0"/>
          </a:p>
          <a:p>
            <a:pPr>
              <a:buNone/>
            </a:pPr>
            <a:r>
              <a:rPr lang="en-US" dirty="0">
                <a:latin typeface="Bahnschrift SemiLight"/>
              </a:rPr>
              <a:t>Make an exhaustive list of interface elements </a:t>
            </a:r>
          </a:p>
          <a:p>
            <a:pPr>
              <a:buNone/>
            </a:pPr>
            <a:r>
              <a:rPr lang="en-US" dirty="0">
                <a:latin typeface="Bahnschrift SemiLight"/>
              </a:rPr>
              <a:t>Deconstruct current/future interfaces into smaller pieces </a:t>
            </a:r>
          </a:p>
          <a:p>
            <a:pPr>
              <a:buNone/>
            </a:pPr>
            <a:r>
              <a:rPr lang="en-US" dirty="0">
                <a:latin typeface="Bahnschrift SemiLight"/>
              </a:rPr>
              <a:t>Check the consistency of interface elements / styles </a:t>
            </a:r>
          </a:p>
          <a:p>
            <a:pPr>
              <a:buNone/>
            </a:pPr>
            <a:endParaRPr lang="en-US" dirty="0"/>
          </a:p>
        </p:txBody>
      </p:sp>
      <p:pic>
        <p:nvPicPr>
          <p:cNvPr id="6" name="Base / Left-Right" descr="preencoded.png">
            <a:extLst>
              <a:ext uri="{FF2B5EF4-FFF2-40B4-BE49-F238E27FC236}">
                <a16:creationId xmlns:a16="http://schemas.microsoft.com/office/drawing/2014/main" id="{4914ED6B-FCB3-84EC-F81A-E236228B2F8A}"/>
              </a:ext>
            </a:extLst>
          </p:cNvPr>
          <p:cNvPicPr>
            <a:picLocks noChangeAspect="1"/>
          </p:cNvPicPr>
          <p:nvPr/>
        </p:nvPicPr>
        <p:blipFill>
          <a:blip r:embed="rId2"/>
          <a:srcRect l="49801" t="26071" r="4302" b="22187"/>
          <a:stretch/>
        </p:blipFill>
        <p:spPr>
          <a:xfrm>
            <a:off x="6096000" y="2227581"/>
            <a:ext cx="5595763" cy="3548509"/>
          </a:xfrm>
          <a:prstGeom prst="rect">
            <a:avLst/>
          </a:prstGeom>
        </p:spPr>
      </p:pic>
      <p:sp>
        <p:nvSpPr>
          <p:cNvPr id="5" name="TextBox 4">
            <a:extLst>
              <a:ext uri="{FF2B5EF4-FFF2-40B4-BE49-F238E27FC236}">
                <a16:creationId xmlns:a16="http://schemas.microsoft.com/office/drawing/2014/main" id="{3160751C-77EC-03B9-1EE2-2B4FBC2D78ED}"/>
              </a:ext>
            </a:extLst>
          </p:cNvPr>
          <p:cNvSpPr txBox="1"/>
          <p:nvPr/>
        </p:nvSpPr>
        <p:spPr>
          <a:xfrm>
            <a:off x="7269031" y="5545257"/>
            <a:ext cx="6093372" cy="461665"/>
          </a:xfrm>
          <a:prstGeom prst="rect">
            <a:avLst/>
          </a:prstGeom>
          <a:noFill/>
        </p:spPr>
        <p:txBody>
          <a:bodyPr wrap="square">
            <a:spAutoFit/>
          </a:bodyPr>
          <a:lstStyle/>
          <a:p>
            <a:pPr marL="0" indent="0">
              <a:buNone/>
            </a:pPr>
            <a:r>
              <a:rPr lang="en-US" sz="1200" dirty="0">
                <a:latin typeface="Bahnschrift SemiLight"/>
              </a:rPr>
              <a:t>Source: </a:t>
            </a:r>
            <a:r>
              <a:rPr lang="en-US" sz="1200" dirty="0">
                <a:latin typeface="Bahnschrift SemiLight"/>
                <a:hlinkClick r:id="rId3"/>
              </a:rPr>
              <a:t>https://bradfrost.com/blog/post/interface-inventory/</a:t>
            </a:r>
            <a:r>
              <a:rPr lang="en-US" sz="1200" dirty="0">
                <a:latin typeface="Bahnschrift SemiLight"/>
              </a:rPr>
              <a:t>   </a:t>
            </a:r>
          </a:p>
          <a:p>
            <a:pPr marL="0" indent="0">
              <a:buNone/>
            </a:pPr>
            <a:endParaRPr lang="en-US" sz="1200" dirty="0">
              <a:latin typeface="Bahnschrift SemiLight"/>
            </a:endParaRPr>
          </a:p>
        </p:txBody>
      </p:sp>
    </p:spTree>
    <p:extLst>
      <p:ext uri="{BB962C8B-B14F-4D97-AF65-F5344CB8AC3E}">
        <p14:creationId xmlns:p14="http://schemas.microsoft.com/office/powerpoint/2010/main" val="15778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86475-CDA0-4A07-186F-50BE5B50B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30B8A2-5724-C938-CEBE-56CD8FB45896}"/>
              </a:ext>
            </a:extLst>
          </p:cNvPr>
          <p:cNvSpPr>
            <a:spLocks noGrp="1"/>
          </p:cNvSpPr>
          <p:nvPr>
            <p:ph type="title"/>
          </p:nvPr>
        </p:nvSpPr>
        <p:spPr/>
        <p:txBody>
          <a:bodyPr/>
          <a:lstStyle/>
          <a:p>
            <a:r>
              <a:rPr lang="en-US" dirty="0">
                <a:latin typeface="Bahnschrift SemiBold"/>
              </a:rPr>
              <a:t>2. Inventory and file structure </a:t>
            </a:r>
          </a:p>
        </p:txBody>
      </p:sp>
      <p:sp>
        <p:nvSpPr>
          <p:cNvPr id="3" name="Content Placeholder 2">
            <a:extLst>
              <a:ext uri="{FF2B5EF4-FFF2-40B4-BE49-F238E27FC236}">
                <a16:creationId xmlns:a16="http://schemas.microsoft.com/office/drawing/2014/main" id="{EF5846EF-DAA3-E75C-F2D6-09DF18AE96F9}"/>
              </a:ext>
            </a:extLst>
          </p:cNvPr>
          <p:cNvSpPr>
            <a:spLocks noGrp="1"/>
          </p:cNvSpPr>
          <p:nvPr>
            <p:ph idx="1"/>
          </p:nvPr>
        </p:nvSpPr>
        <p:spPr>
          <a:xfrm>
            <a:off x="585951" y="2506662"/>
            <a:ext cx="10515600" cy="4351338"/>
          </a:xfrm>
        </p:spPr>
        <p:txBody>
          <a:bodyPr vert="horz" lIns="91440" tIns="45720" rIns="91440" bIns="45720" rtlCol="0" anchor="t">
            <a:normAutofit/>
          </a:bodyPr>
          <a:lstStyle/>
          <a:p>
            <a:pPr>
              <a:buNone/>
            </a:pPr>
            <a:r>
              <a:rPr lang="en-US" dirty="0">
                <a:latin typeface="Bahnschrift SemiLight"/>
              </a:rPr>
              <a:t>Prepare a blank file (in any tool to paste screenshots into) </a:t>
            </a:r>
            <a:endParaRPr lang="en-US" dirty="0"/>
          </a:p>
          <a:p>
            <a:pPr>
              <a:buNone/>
            </a:pPr>
            <a:r>
              <a:rPr lang="en-US" dirty="0">
                <a:latin typeface="Bahnschrift SemiLight"/>
              </a:rPr>
              <a:t>By screen/feature, take screenshots of interface elements </a:t>
            </a:r>
            <a:endParaRPr lang="en-US" dirty="0"/>
          </a:p>
          <a:p>
            <a:pPr>
              <a:buNone/>
            </a:pPr>
            <a:r>
              <a:rPr lang="en-US" dirty="0">
                <a:latin typeface="Bahnschrift SemiLight"/>
              </a:rPr>
              <a:t>Categorize screenshots (</a:t>
            </a:r>
            <a:r>
              <a:rPr lang="en-US" dirty="0" err="1">
                <a:latin typeface="Bahnschrift SemiLight"/>
              </a:rPr>
              <a:t>eg</a:t>
            </a:r>
            <a:r>
              <a:rPr lang="en-US" dirty="0">
                <a:latin typeface="Bahnschrift SemiLight"/>
              </a:rPr>
              <a:t>: buttons, form elements, headers, ...) </a:t>
            </a:r>
            <a:endParaRPr lang="en-US" dirty="0"/>
          </a:p>
          <a:p>
            <a:pPr>
              <a:buNone/>
            </a:pPr>
            <a:endParaRPr lang="en-US" dirty="0"/>
          </a:p>
          <a:p>
            <a:pPr marL="0" indent="0">
              <a:buNone/>
            </a:pPr>
            <a:r>
              <a:rPr lang="en-US" dirty="0">
                <a:latin typeface="Bahnschrift SemiLight"/>
                <a:hlinkClick r:id="rId3"/>
              </a:rPr>
              <a:t>https://bradfrost.com/blog/post/interface-inventory/</a:t>
            </a:r>
            <a:r>
              <a:rPr lang="en-US" dirty="0">
                <a:latin typeface="Bahnschrift SemiLight"/>
              </a:rPr>
              <a:t>  </a:t>
            </a:r>
            <a:endParaRPr lang="en-US" dirty="0"/>
          </a:p>
        </p:txBody>
      </p:sp>
    </p:spTree>
    <p:extLst>
      <p:ext uri="{BB962C8B-B14F-4D97-AF65-F5344CB8AC3E}">
        <p14:creationId xmlns:p14="http://schemas.microsoft.com/office/powerpoint/2010/main" val="2396971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72FF5-4CB3-4A44-E3EB-C48D529C6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7D9068-00ED-ECB4-A99A-6655B6BBB66A}"/>
              </a:ext>
            </a:extLst>
          </p:cNvPr>
          <p:cNvSpPr>
            <a:spLocks noGrp="1"/>
          </p:cNvSpPr>
          <p:nvPr>
            <p:ph type="title"/>
          </p:nvPr>
        </p:nvSpPr>
        <p:spPr/>
        <p:txBody>
          <a:bodyPr/>
          <a:lstStyle/>
          <a:p>
            <a:r>
              <a:rPr lang="en-US" dirty="0">
                <a:latin typeface="Bahnschrift SemiBold"/>
              </a:rPr>
              <a:t>2. Inventory and file structure </a:t>
            </a:r>
          </a:p>
        </p:txBody>
      </p:sp>
      <p:sp>
        <p:nvSpPr>
          <p:cNvPr id="3" name="Content Placeholder 2">
            <a:extLst>
              <a:ext uri="{FF2B5EF4-FFF2-40B4-BE49-F238E27FC236}">
                <a16:creationId xmlns:a16="http://schemas.microsoft.com/office/drawing/2014/main" id="{54B1D141-2746-C5CD-4203-29E1A6BB6AB9}"/>
              </a:ext>
            </a:extLst>
          </p:cNvPr>
          <p:cNvSpPr>
            <a:spLocks noGrp="1"/>
          </p:cNvSpPr>
          <p:nvPr>
            <p:ph idx="1"/>
          </p:nvPr>
        </p:nvSpPr>
        <p:spPr/>
        <p:txBody>
          <a:bodyPr vert="horz" lIns="91440" tIns="45720" rIns="91440" bIns="45720" rtlCol="0" anchor="t">
            <a:normAutofit/>
          </a:bodyPr>
          <a:lstStyle/>
          <a:p>
            <a:pPr>
              <a:buNone/>
            </a:pPr>
            <a:r>
              <a:rPr lang="en-US" b="1" dirty="0">
                <a:latin typeface="Bahnschrift SemiLight"/>
              </a:rPr>
              <a:t>Breaking down interfaces </a:t>
            </a:r>
          </a:p>
          <a:p>
            <a:pPr>
              <a:buNone/>
            </a:pPr>
            <a:endParaRPr lang="en-US" dirty="0"/>
          </a:p>
        </p:txBody>
      </p:sp>
      <p:pic>
        <p:nvPicPr>
          <p:cNvPr id="5" name="Base / Left-Right" descr="preencoded.png">
            <a:extLst>
              <a:ext uri="{FF2B5EF4-FFF2-40B4-BE49-F238E27FC236}">
                <a16:creationId xmlns:a16="http://schemas.microsoft.com/office/drawing/2014/main" id="{9019CA21-7BBD-B9A1-AD78-24E66AC26915}"/>
              </a:ext>
            </a:extLst>
          </p:cNvPr>
          <p:cNvPicPr>
            <a:picLocks noChangeAspect="1"/>
          </p:cNvPicPr>
          <p:nvPr/>
        </p:nvPicPr>
        <p:blipFill>
          <a:blip r:embed="rId2"/>
          <a:srcRect l="48074" t="30814" r="-945" b="31718"/>
          <a:stretch/>
        </p:blipFill>
        <p:spPr>
          <a:xfrm>
            <a:off x="2725113" y="2597216"/>
            <a:ext cx="6445996" cy="2569542"/>
          </a:xfrm>
          <a:prstGeom prst="rect">
            <a:avLst/>
          </a:prstGeom>
        </p:spPr>
      </p:pic>
      <p:sp>
        <p:nvSpPr>
          <p:cNvPr id="6" name="TextBox 5">
            <a:extLst>
              <a:ext uri="{FF2B5EF4-FFF2-40B4-BE49-F238E27FC236}">
                <a16:creationId xmlns:a16="http://schemas.microsoft.com/office/drawing/2014/main" id="{9D91145F-C75E-BD17-C4E5-624B42314224}"/>
              </a:ext>
            </a:extLst>
          </p:cNvPr>
          <p:cNvSpPr txBox="1"/>
          <p:nvPr/>
        </p:nvSpPr>
        <p:spPr>
          <a:xfrm>
            <a:off x="5260428" y="5166758"/>
            <a:ext cx="6093372" cy="276999"/>
          </a:xfrm>
          <a:prstGeom prst="rect">
            <a:avLst/>
          </a:prstGeom>
          <a:noFill/>
        </p:spPr>
        <p:txBody>
          <a:bodyPr wrap="square">
            <a:spAutoFit/>
          </a:bodyPr>
          <a:lstStyle/>
          <a:p>
            <a:pPr>
              <a:buNone/>
            </a:pPr>
            <a:r>
              <a:rPr lang="en-US" sz="1200" dirty="0">
                <a:latin typeface="Bahnschrift SemiLight" panose="020B0502040204020203" pitchFamily="34" charset="0"/>
              </a:rPr>
              <a:t>Source: </a:t>
            </a:r>
            <a:r>
              <a:rPr lang="en-US" sz="1200" dirty="0">
                <a:latin typeface="Bahnschrift SemiLight" panose="020B0502040204020203" pitchFamily="34" charset="0"/>
                <a:hlinkClick r:id="rId3"/>
              </a:rPr>
              <a:t>https://bradfrost.com/blog/post/atomic-web-design/</a:t>
            </a:r>
            <a:r>
              <a:rPr lang="en-US" sz="1200" dirty="0">
                <a:latin typeface="Bahnschrift SemiLight" panose="020B0502040204020203" pitchFamily="34" charset="0"/>
              </a:rPr>
              <a:t>  </a:t>
            </a:r>
          </a:p>
        </p:txBody>
      </p:sp>
    </p:spTree>
    <p:extLst>
      <p:ext uri="{BB962C8B-B14F-4D97-AF65-F5344CB8AC3E}">
        <p14:creationId xmlns:p14="http://schemas.microsoft.com/office/powerpoint/2010/main" val="978455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70260-4DC3-8B48-A9CE-E22CF856857A}"/>
              </a:ext>
            </a:extLst>
          </p:cNvPr>
          <p:cNvSpPr>
            <a:spLocks noGrp="1"/>
          </p:cNvSpPr>
          <p:nvPr>
            <p:ph type="title"/>
          </p:nvPr>
        </p:nvSpPr>
        <p:spPr/>
        <p:txBody>
          <a:bodyPr/>
          <a:lstStyle/>
          <a:p>
            <a:r>
              <a:rPr lang="en-US" dirty="0">
                <a:latin typeface="Bahnschrift SemiBold"/>
              </a:rPr>
              <a:t>EXERCISE</a:t>
            </a:r>
            <a:endParaRPr lang="en-US" dirty="0"/>
          </a:p>
        </p:txBody>
      </p:sp>
      <p:sp>
        <p:nvSpPr>
          <p:cNvPr id="3" name="Content Placeholder 2">
            <a:extLst>
              <a:ext uri="{FF2B5EF4-FFF2-40B4-BE49-F238E27FC236}">
                <a16:creationId xmlns:a16="http://schemas.microsoft.com/office/drawing/2014/main" id="{2E140B3A-2562-98CD-0F50-04F977856F42}"/>
              </a:ext>
            </a:extLst>
          </p:cNvPr>
          <p:cNvSpPr>
            <a:spLocks noGrp="1"/>
          </p:cNvSpPr>
          <p:nvPr>
            <p:ph idx="1"/>
          </p:nvPr>
        </p:nvSpPr>
        <p:spPr/>
        <p:txBody>
          <a:bodyPr vert="horz" lIns="91440" tIns="45720" rIns="91440" bIns="45720" rtlCol="0" anchor="t">
            <a:normAutofit/>
          </a:bodyPr>
          <a:lstStyle/>
          <a:p>
            <a:r>
              <a:rPr lang="en-US" dirty="0">
                <a:latin typeface="Bahnschrift SemiLight"/>
              </a:rPr>
              <a:t>Make the inventory of a website homepage </a:t>
            </a:r>
            <a:br>
              <a:rPr lang="en-US" dirty="0">
                <a:latin typeface="Bahnschrift SemiLight"/>
              </a:rPr>
            </a:br>
            <a:endParaRPr lang="en-US" dirty="0">
              <a:latin typeface="Bahnschrift SemiLight"/>
            </a:endParaRPr>
          </a:p>
        </p:txBody>
      </p:sp>
    </p:spTree>
    <p:extLst>
      <p:ext uri="{BB962C8B-B14F-4D97-AF65-F5344CB8AC3E}">
        <p14:creationId xmlns:p14="http://schemas.microsoft.com/office/powerpoint/2010/main" val="1252570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pic>
        <p:nvPicPr>
          <p:cNvPr id="6" name="Atomic-step/Organisms"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84818" y="1691257"/>
            <a:ext cx="1631950" cy="2260600"/>
          </a:xfrm>
          <a:prstGeom prst="rect">
            <a:avLst/>
          </a:prstGeom>
        </p:spPr>
      </p:pic>
      <p:sp>
        <p:nvSpPr>
          <p:cNvPr id="9" name="Organismes"/>
          <p:cNvSpPr/>
          <p:nvPr/>
        </p:nvSpPr>
        <p:spPr>
          <a:xfrm>
            <a:off x="5268942" y="2679700"/>
            <a:ext cx="1871333" cy="379562"/>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80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Organizations</a:t>
            </a:r>
            <a:endParaRPr lang="en-US" sz="2000" dirty="0">
              <a:latin typeface="Bahnschrift SemiLight" panose="020B0502040204020203" pitchFamily="34" charset="0"/>
            </a:endParaRPr>
          </a:p>
        </p:txBody>
      </p:sp>
      <p:sp>
        <p:nvSpPr>
          <p:cNvPr id="10" name="Modules Fonctionnalits"/>
          <p:cNvSpPr/>
          <p:nvPr/>
        </p:nvSpPr>
        <p:spPr>
          <a:xfrm>
            <a:off x="4653113" y="3049676"/>
            <a:ext cx="2895359" cy="557124"/>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240"/>
              </a:lnSpc>
              <a:buNone/>
            </a:pPr>
            <a:r>
              <a:rPr lang="en-US" sz="1600" dirty="0">
                <a:solidFill>
                  <a:srgbClr val="222222"/>
                </a:solidFill>
                <a:latin typeface="Bahnschrift SemiLight" panose="020B0502040204020203" pitchFamily="34" charset="0"/>
                <a:ea typeface="Satoshi Regular" pitchFamily="34" charset="-122"/>
                <a:cs typeface="Satoshi Regular" pitchFamily="34" charset="-120"/>
              </a:rPr>
              <a:t>Modules /
 Features</a:t>
            </a:r>
            <a:endParaRPr lang="en-US" sz="1600" dirty="0">
              <a:latin typeface="Bahnschrift SemiLight" panose="020B0502040204020203" pitchFamily="34" charset="0"/>
            </a:endParaRPr>
          </a:p>
        </p:txBody>
      </p:sp>
      <p:sp>
        <p:nvSpPr>
          <p:cNvPr id="11" name="Title 10">
            <a:extLst>
              <a:ext uri="{FF2B5EF4-FFF2-40B4-BE49-F238E27FC236}">
                <a16:creationId xmlns:a16="http://schemas.microsoft.com/office/drawing/2014/main" id="{BD1BD07C-54AD-A95D-C8A3-75827E2C8D0E}"/>
              </a:ext>
            </a:extLst>
          </p:cNvPr>
          <p:cNvSpPr>
            <a:spLocks noGrp="1"/>
          </p:cNvSpPr>
          <p:nvPr>
            <p:ph type="title"/>
          </p:nvPr>
        </p:nvSpPr>
        <p:spPr/>
        <p:txBody>
          <a:bodyPr/>
          <a:lstStyle/>
          <a:p>
            <a:r>
              <a:rPr lang="en-US" dirty="0">
                <a:latin typeface="Bahnschrift SemiBold"/>
              </a:rPr>
              <a:t>Example: </a:t>
            </a:r>
            <a:r>
              <a:rPr lang="en-US" dirty="0" err="1">
                <a:latin typeface="Bahnschrift SemiBold"/>
              </a:rPr>
              <a:t>zalando</a:t>
            </a:r>
            <a:endParaRPr lang="en-US" dirty="0" err="1"/>
          </a:p>
        </p:txBody>
      </p:sp>
      <p:pic>
        <p:nvPicPr>
          <p:cNvPr id="12" name="Picture 11">
            <a:extLst>
              <a:ext uri="{FF2B5EF4-FFF2-40B4-BE49-F238E27FC236}">
                <a16:creationId xmlns:a16="http://schemas.microsoft.com/office/drawing/2014/main" id="{6FFD0C0A-A99C-E6EE-87CD-FDB1D87723E9}"/>
              </a:ext>
            </a:extLst>
          </p:cNvPr>
          <p:cNvPicPr>
            <a:picLocks noChangeAspect="1"/>
          </p:cNvPicPr>
          <p:nvPr/>
        </p:nvPicPr>
        <p:blipFill>
          <a:blip r:embed="rId5"/>
          <a:stretch>
            <a:fillRect/>
          </a:stretch>
        </p:blipFill>
        <p:spPr>
          <a:xfrm>
            <a:off x="346842" y="4686706"/>
            <a:ext cx="12192000" cy="960073"/>
          </a:xfrm>
          <a:prstGeom prst="rect">
            <a:avLst/>
          </a:prstGeom>
        </p:spPr>
      </p:pic>
      <p:pic>
        <p:nvPicPr>
          <p:cNvPr id="5" name="Rectangle 150" descr="preencoded.png"/>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73419" y="5166741"/>
            <a:ext cx="12018581" cy="480037"/>
          </a:xfrm>
          <a:prstGeom prst="rect">
            <a:avLst/>
          </a:prstGeom>
        </p:spPr>
      </p:pic>
      <p:sp>
        <p:nvSpPr>
          <p:cNvPr id="14" name="TextBox 13">
            <a:extLst>
              <a:ext uri="{FF2B5EF4-FFF2-40B4-BE49-F238E27FC236}">
                <a16:creationId xmlns:a16="http://schemas.microsoft.com/office/drawing/2014/main" id="{C567E8BE-90FB-747F-EEF2-FB27F21EE9E2}"/>
              </a:ext>
            </a:extLst>
          </p:cNvPr>
          <p:cNvSpPr txBox="1"/>
          <p:nvPr/>
        </p:nvSpPr>
        <p:spPr>
          <a:xfrm>
            <a:off x="9274818" y="5665148"/>
            <a:ext cx="6266792" cy="461665"/>
          </a:xfrm>
          <a:prstGeom prst="rect">
            <a:avLst/>
          </a:prstGeom>
          <a:noFill/>
        </p:spPr>
        <p:txBody>
          <a:bodyPr wrap="square">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8"/>
              </a:rPr>
              <a:t>https://www.zalando.be/?_rfl=nl</a:t>
            </a:r>
            <a:endParaRPr lang="fr-BE" sz="1200" dirty="0">
              <a:latin typeface="Bahnschrift SemiLight" panose="020B0502040204020203" pitchFamily="34" charset="0"/>
            </a:endParaRPr>
          </a:p>
          <a:p>
            <a:endParaRPr lang="fr-BE" sz="1200" dirty="0"/>
          </a:p>
        </p:txBody>
      </p:sp>
    </p:spTree>
    <p:extLst>
      <p:ext uri="{BB962C8B-B14F-4D97-AF65-F5344CB8AC3E}">
        <p14:creationId xmlns:p14="http://schemas.microsoft.com/office/powerpoint/2010/main" val="2782895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1196DFE-23B2-B58A-BFBE-1E2EDE64EC5A}"/>
            </a:ext>
          </a:extLst>
        </p:cNvPr>
        <p:cNvGrpSpPr/>
        <p:nvPr/>
      </p:nvGrpSpPr>
      <p:grpSpPr>
        <a:xfrm>
          <a:off x="0" y="0"/>
          <a:ext cx="0" cy="0"/>
          <a:chOff x="0" y="0"/>
          <a:chExt cx="0" cy="0"/>
        </a:xfrm>
      </p:grpSpPr>
      <p:pic>
        <p:nvPicPr>
          <p:cNvPr id="6" name="Atomic-step/Organisms" descr="preencoded.png">
            <a:extLst>
              <a:ext uri="{FF2B5EF4-FFF2-40B4-BE49-F238E27FC236}">
                <a16:creationId xmlns:a16="http://schemas.microsoft.com/office/drawing/2014/main" id="{D2DB8016-031F-456C-BD28-14233B77A05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84818" y="1691257"/>
            <a:ext cx="1631950" cy="2260600"/>
          </a:xfrm>
          <a:prstGeom prst="rect">
            <a:avLst/>
          </a:prstGeom>
        </p:spPr>
      </p:pic>
      <p:sp>
        <p:nvSpPr>
          <p:cNvPr id="9" name="Organismes">
            <a:extLst>
              <a:ext uri="{FF2B5EF4-FFF2-40B4-BE49-F238E27FC236}">
                <a16:creationId xmlns:a16="http://schemas.microsoft.com/office/drawing/2014/main" id="{A6549C55-F640-0247-41FB-0F807A396AC3}"/>
              </a:ext>
            </a:extLst>
          </p:cNvPr>
          <p:cNvSpPr/>
          <p:nvPr/>
        </p:nvSpPr>
        <p:spPr>
          <a:xfrm>
            <a:off x="5268942" y="2679700"/>
            <a:ext cx="1871333" cy="379562"/>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80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Organizations</a:t>
            </a:r>
            <a:endParaRPr lang="en-US" sz="2000" dirty="0">
              <a:latin typeface="Bahnschrift SemiLight" panose="020B0502040204020203" pitchFamily="34" charset="0"/>
            </a:endParaRPr>
          </a:p>
        </p:txBody>
      </p:sp>
      <p:sp>
        <p:nvSpPr>
          <p:cNvPr id="10" name="Modules Fonctionnalits">
            <a:extLst>
              <a:ext uri="{FF2B5EF4-FFF2-40B4-BE49-F238E27FC236}">
                <a16:creationId xmlns:a16="http://schemas.microsoft.com/office/drawing/2014/main" id="{F5B72D56-9FD0-0CAE-D988-360CCFFD3237}"/>
              </a:ext>
            </a:extLst>
          </p:cNvPr>
          <p:cNvSpPr/>
          <p:nvPr/>
        </p:nvSpPr>
        <p:spPr>
          <a:xfrm>
            <a:off x="4653113" y="3049676"/>
            <a:ext cx="2895359" cy="557124"/>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240"/>
              </a:lnSpc>
              <a:buNone/>
            </a:pPr>
            <a:r>
              <a:rPr lang="en-US" sz="1600" dirty="0">
                <a:solidFill>
                  <a:srgbClr val="222222"/>
                </a:solidFill>
                <a:latin typeface="Bahnschrift SemiLight" panose="020B0502040204020203" pitchFamily="34" charset="0"/>
                <a:ea typeface="Satoshi Regular" pitchFamily="34" charset="-122"/>
                <a:cs typeface="Satoshi Regular" pitchFamily="34" charset="-120"/>
              </a:rPr>
              <a:t>Modules /
 Features</a:t>
            </a:r>
            <a:endParaRPr lang="en-US" sz="1600" dirty="0">
              <a:latin typeface="Bahnschrift SemiLight" panose="020B0502040204020203" pitchFamily="34" charset="0"/>
            </a:endParaRPr>
          </a:p>
        </p:txBody>
      </p:sp>
      <p:sp>
        <p:nvSpPr>
          <p:cNvPr id="11" name="Title 10">
            <a:extLst>
              <a:ext uri="{FF2B5EF4-FFF2-40B4-BE49-F238E27FC236}">
                <a16:creationId xmlns:a16="http://schemas.microsoft.com/office/drawing/2014/main" id="{12F2285D-884A-E470-2973-78342BAAD2C5}"/>
              </a:ext>
            </a:extLst>
          </p:cNvPr>
          <p:cNvSpPr>
            <a:spLocks noGrp="1"/>
          </p:cNvSpPr>
          <p:nvPr>
            <p:ph type="title"/>
          </p:nvPr>
        </p:nvSpPr>
        <p:spPr/>
        <p:txBody>
          <a:bodyPr/>
          <a:lstStyle/>
          <a:p>
            <a:r>
              <a:rPr lang="en-US" dirty="0">
                <a:latin typeface="Bahnschrift SemiBold"/>
              </a:rPr>
              <a:t>Example: </a:t>
            </a:r>
            <a:r>
              <a:rPr lang="en-US" dirty="0" err="1">
                <a:latin typeface="Bahnschrift SemiBold"/>
              </a:rPr>
              <a:t>zalando</a:t>
            </a:r>
            <a:endParaRPr lang="en-US" dirty="0" err="1"/>
          </a:p>
        </p:txBody>
      </p:sp>
      <p:pic>
        <p:nvPicPr>
          <p:cNvPr id="12" name="Picture 11">
            <a:extLst>
              <a:ext uri="{FF2B5EF4-FFF2-40B4-BE49-F238E27FC236}">
                <a16:creationId xmlns:a16="http://schemas.microsoft.com/office/drawing/2014/main" id="{30D4FB80-15F3-4A79-5BC4-F5B114EE5AEF}"/>
              </a:ext>
            </a:extLst>
          </p:cNvPr>
          <p:cNvPicPr>
            <a:picLocks noChangeAspect="1"/>
          </p:cNvPicPr>
          <p:nvPr/>
        </p:nvPicPr>
        <p:blipFill>
          <a:blip r:embed="rId5"/>
          <a:stretch>
            <a:fillRect/>
          </a:stretch>
        </p:blipFill>
        <p:spPr>
          <a:xfrm>
            <a:off x="346842" y="4686706"/>
            <a:ext cx="11845158" cy="960073"/>
          </a:xfrm>
          <a:prstGeom prst="rect">
            <a:avLst/>
          </a:prstGeom>
        </p:spPr>
      </p:pic>
      <p:pic>
        <p:nvPicPr>
          <p:cNvPr id="5" name="Rectangle 150" descr="preencoded.png">
            <a:extLst>
              <a:ext uri="{FF2B5EF4-FFF2-40B4-BE49-F238E27FC236}">
                <a16:creationId xmlns:a16="http://schemas.microsoft.com/office/drawing/2014/main" id="{EA13EF22-3CB1-7DE9-91B7-B596F03FCC4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828690" y="5166741"/>
            <a:ext cx="2525110" cy="480037"/>
          </a:xfrm>
          <a:prstGeom prst="rect">
            <a:avLst/>
          </a:prstGeom>
        </p:spPr>
      </p:pic>
      <p:sp>
        <p:nvSpPr>
          <p:cNvPr id="14" name="TextBox 13">
            <a:extLst>
              <a:ext uri="{FF2B5EF4-FFF2-40B4-BE49-F238E27FC236}">
                <a16:creationId xmlns:a16="http://schemas.microsoft.com/office/drawing/2014/main" id="{CD6A0DE8-1E3A-3DAD-3305-2D10B9FF1978}"/>
              </a:ext>
            </a:extLst>
          </p:cNvPr>
          <p:cNvSpPr txBox="1"/>
          <p:nvPr/>
        </p:nvSpPr>
        <p:spPr>
          <a:xfrm>
            <a:off x="9254785" y="5646778"/>
            <a:ext cx="6266792" cy="461665"/>
          </a:xfrm>
          <a:prstGeom prst="rect">
            <a:avLst/>
          </a:prstGeom>
          <a:noFill/>
        </p:spPr>
        <p:txBody>
          <a:bodyPr wrap="square">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8"/>
              </a:rPr>
              <a:t>https://www.zalando.be/?_rfl=nl</a:t>
            </a:r>
            <a:endParaRPr lang="fr-BE" sz="1200" dirty="0">
              <a:latin typeface="Bahnschrift SemiLight" panose="020B0502040204020203" pitchFamily="34" charset="0"/>
            </a:endParaRPr>
          </a:p>
          <a:p>
            <a:endParaRPr lang="fr-BE" sz="1200" dirty="0"/>
          </a:p>
        </p:txBody>
      </p:sp>
    </p:spTree>
    <p:extLst>
      <p:ext uri="{BB962C8B-B14F-4D97-AF65-F5344CB8AC3E}">
        <p14:creationId xmlns:p14="http://schemas.microsoft.com/office/powerpoint/2010/main" val="3485811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pic>
        <p:nvPicPr>
          <p:cNvPr id="3" name="image 19" descr="preencoded.png"/>
          <p:cNvPicPr>
            <a:picLocks noChangeAspect="1"/>
          </p:cNvPicPr>
          <p:nvPr/>
        </p:nvPicPr>
        <p:blipFill>
          <a:blip r:embed="rId3"/>
          <a:srcRect/>
          <a:stretch/>
        </p:blipFill>
        <p:spPr>
          <a:xfrm>
            <a:off x="2616200" y="4994335"/>
            <a:ext cx="7207250" cy="2127250"/>
          </a:xfrm>
          <a:prstGeom prst="rect">
            <a:avLst/>
          </a:prstGeom>
        </p:spPr>
      </p:pic>
      <p:pic>
        <p:nvPicPr>
          <p:cNvPr id="4" name="Line 3" descr="preencoded.png"/>
          <p:cNvPicPr>
            <a:picLocks noChangeAspect="1"/>
          </p:cNvPicPr>
          <p:nvPr/>
        </p:nvPicPr>
        <p:blipFill>
          <a:blip r:embed="rId4"/>
          <a:srcRect/>
          <a:stretch/>
        </p:blipFill>
        <p:spPr>
          <a:xfrm>
            <a:off x="3594671" y="4664135"/>
            <a:ext cx="233809" cy="476250"/>
          </a:xfrm>
          <a:prstGeom prst="rect">
            <a:avLst/>
          </a:prstGeom>
        </p:spPr>
      </p:pic>
      <p:pic>
        <p:nvPicPr>
          <p:cNvPr id="5" name="Line 4" descr="preencoded.png"/>
          <p:cNvPicPr>
            <a:picLocks noChangeAspect="1"/>
          </p:cNvPicPr>
          <p:nvPr/>
        </p:nvPicPr>
        <p:blipFill>
          <a:blip r:embed="rId4"/>
          <a:srcRect/>
          <a:stretch/>
        </p:blipFill>
        <p:spPr>
          <a:xfrm>
            <a:off x="4420171" y="4664135"/>
            <a:ext cx="233809" cy="476250"/>
          </a:xfrm>
          <a:prstGeom prst="rect">
            <a:avLst/>
          </a:prstGeom>
        </p:spPr>
      </p:pic>
      <p:pic>
        <p:nvPicPr>
          <p:cNvPr id="6" name="Line 5" descr="preencoded.png"/>
          <p:cNvPicPr>
            <a:picLocks noChangeAspect="1"/>
          </p:cNvPicPr>
          <p:nvPr/>
        </p:nvPicPr>
        <p:blipFill>
          <a:blip r:embed="rId5"/>
          <a:srcRect/>
          <a:stretch/>
        </p:blipFill>
        <p:spPr>
          <a:xfrm>
            <a:off x="5680646" y="4664135"/>
            <a:ext cx="233809" cy="476250"/>
          </a:xfrm>
          <a:prstGeom prst="rect">
            <a:avLst/>
          </a:prstGeom>
        </p:spPr>
      </p:pic>
      <p:pic>
        <p:nvPicPr>
          <p:cNvPr id="7" name="Line 7" descr="preencoded.png"/>
          <p:cNvPicPr>
            <a:picLocks noChangeAspect="1"/>
          </p:cNvPicPr>
          <p:nvPr/>
        </p:nvPicPr>
        <p:blipFill>
          <a:blip r:embed="rId6"/>
          <a:srcRect/>
          <a:stretch/>
        </p:blipFill>
        <p:spPr>
          <a:xfrm>
            <a:off x="5994971" y="4664135"/>
            <a:ext cx="233809" cy="1181100"/>
          </a:xfrm>
          <a:prstGeom prst="rect">
            <a:avLst/>
          </a:prstGeom>
        </p:spPr>
      </p:pic>
      <p:pic>
        <p:nvPicPr>
          <p:cNvPr id="8" name="Line 6" descr="preencoded.png"/>
          <p:cNvPicPr>
            <a:picLocks noChangeAspect="1"/>
          </p:cNvPicPr>
          <p:nvPr/>
        </p:nvPicPr>
        <p:blipFill>
          <a:blip r:embed="rId7"/>
          <a:srcRect/>
          <a:stretch/>
        </p:blipFill>
        <p:spPr>
          <a:xfrm>
            <a:off x="5385371" y="4664135"/>
            <a:ext cx="233809" cy="685800"/>
          </a:xfrm>
          <a:prstGeom prst="rect">
            <a:avLst/>
          </a:prstGeom>
        </p:spPr>
      </p:pic>
      <p:pic>
        <p:nvPicPr>
          <p:cNvPr id="9" name="Atomic-step/Ions" descr="preencoded.png"/>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587750" y="1863785"/>
            <a:ext cx="1587500" cy="1974850"/>
          </a:xfrm>
          <a:prstGeom prst="rect">
            <a:avLst/>
          </a:prstGeom>
        </p:spPr>
      </p:pic>
      <p:pic>
        <p:nvPicPr>
          <p:cNvPr id="10" name="Atomic-step/Atoms" descr="preencoded.png"/>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302250" y="1863785"/>
            <a:ext cx="1587500" cy="1974850"/>
          </a:xfrm>
          <a:prstGeom prst="rect">
            <a:avLst/>
          </a:prstGeom>
        </p:spPr>
      </p:pic>
      <p:pic>
        <p:nvPicPr>
          <p:cNvPr id="11" name="Atomic-step/Molecules" descr="preencoded.png"/>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016750" y="1863785"/>
            <a:ext cx="1587500" cy="1974850"/>
          </a:xfrm>
          <a:prstGeom prst="rect">
            <a:avLst/>
          </a:prstGeom>
        </p:spPr>
      </p:pic>
      <p:sp>
        <p:nvSpPr>
          <p:cNvPr id="14" name="Icon"/>
          <p:cNvSpPr/>
          <p:nvPr/>
        </p:nvSpPr>
        <p:spPr>
          <a:xfrm>
            <a:off x="3302000" y="4270435"/>
            <a:ext cx="5207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Icon</a:t>
            </a:r>
            <a:endParaRPr lang="en-US" sz="2000" dirty="0">
              <a:latin typeface="Bahnschrift SemiLight" panose="020B0502040204020203" pitchFamily="34" charset="0"/>
            </a:endParaRPr>
          </a:p>
        </p:txBody>
      </p:sp>
      <p:sp>
        <p:nvSpPr>
          <p:cNvPr id="15" name="Text"/>
          <p:cNvSpPr/>
          <p:nvPr/>
        </p:nvSpPr>
        <p:spPr>
          <a:xfrm>
            <a:off x="4181296" y="4270435"/>
            <a:ext cx="667827" cy="365184"/>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Text</a:t>
            </a:r>
            <a:endParaRPr lang="en-US" sz="2000" b="1" dirty="0">
              <a:latin typeface="Bahnschrift SemiLight" panose="020B0502040204020203" pitchFamily="34" charset="0"/>
            </a:endParaRPr>
          </a:p>
        </p:txBody>
      </p:sp>
      <p:sp>
        <p:nvSpPr>
          <p:cNvPr id="16" name="Colors"/>
          <p:cNvSpPr/>
          <p:nvPr/>
        </p:nvSpPr>
        <p:spPr>
          <a:xfrm>
            <a:off x="5092700" y="4270435"/>
            <a:ext cx="7937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Colors</a:t>
            </a:r>
            <a:endParaRPr lang="en-US" sz="2000" dirty="0">
              <a:latin typeface="Bahnschrift SemiLight" panose="020B0502040204020203" pitchFamily="34" charset="0"/>
            </a:endParaRPr>
          </a:p>
        </p:txBody>
      </p:sp>
      <p:sp>
        <p:nvSpPr>
          <p:cNvPr id="17" name="Ions"/>
          <p:cNvSpPr/>
          <p:nvPr/>
        </p:nvSpPr>
        <p:spPr>
          <a:xfrm>
            <a:off x="4153019" y="3197285"/>
            <a:ext cx="611877" cy="365184"/>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80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Ions</a:t>
            </a:r>
            <a:endParaRPr lang="en-US" sz="2000" dirty="0">
              <a:latin typeface="Bahnschrift SemiLight" panose="020B0502040204020203" pitchFamily="34" charset="0"/>
            </a:endParaRPr>
          </a:p>
        </p:txBody>
      </p:sp>
      <p:sp>
        <p:nvSpPr>
          <p:cNvPr id="18" name="Designs tokens"/>
          <p:cNvSpPr/>
          <p:nvPr/>
        </p:nvSpPr>
        <p:spPr>
          <a:xfrm>
            <a:off x="3752850" y="3552885"/>
            <a:ext cx="1263650" cy="2857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240"/>
              </a:lnSpc>
              <a:buNone/>
            </a:pPr>
            <a:r>
              <a:rPr lang="en-US" sz="1600" dirty="0">
                <a:solidFill>
                  <a:srgbClr val="222222"/>
                </a:solidFill>
                <a:latin typeface="Bahnschrift SemiLight" panose="020B0502040204020203" pitchFamily="34" charset="0"/>
                <a:ea typeface="Satoshi Regular" pitchFamily="34" charset="-122"/>
                <a:cs typeface="Satoshi Regular" pitchFamily="34" charset="-120"/>
              </a:rPr>
              <a:t>Design tokens</a:t>
            </a:r>
            <a:endParaRPr lang="en-US" sz="1600" dirty="0">
              <a:latin typeface="Bahnschrift SemiLight" panose="020B0502040204020203" pitchFamily="34" charset="0"/>
            </a:endParaRPr>
          </a:p>
        </p:txBody>
      </p:sp>
      <p:sp>
        <p:nvSpPr>
          <p:cNvPr id="19" name="Atomes"/>
          <p:cNvSpPr/>
          <p:nvPr/>
        </p:nvSpPr>
        <p:spPr>
          <a:xfrm>
            <a:off x="5700623" y="3197285"/>
            <a:ext cx="969632" cy="379562"/>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80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Atoms</a:t>
            </a:r>
            <a:endParaRPr lang="en-US" sz="2000" dirty="0">
              <a:latin typeface="Bahnschrift SemiLight" panose="020B0502040204020203" pitchFamily="34" charset="0"/>
            </a:endParaRPr>
          </a:p>
        </p:txBody>
      </p:sp>
      <p:sp>
        <p:nvSpPr>
          <p:cNvPr id="20" name="Composants"/>
          <p:cNvSpPr/>
          <p:nvPr/>
        </p:nvSpPr>
        <p:spPr>
          <a:xfrm>
            <a:off x="5511800" y="3552885"/>
            <a:ext cx="1377950" cy="2857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240"/>
              </a:lnSpc>
              <a:buNone/>
            </a:pPr>
            <a:r>
              <a:rPr lang="en-US" sz="1600" dirty="0">
                <a:solidFill>
                  <a:srgbClr val="222222"/>
                </a:solidFill>
                <a:latin typeface="Bahnschrift SemiLight" panose="020B0502040204020203" pitchFamily="34" charset="0"/>
                <a:ea typeface="Satoshi Regular" pitchFamily="34" charset="-122"/>
                <a:cs typeface="Satoshi Regular" pitchFamily="34" charset="-120"/>
              </a:rPr>
              <a:t>Components</a:t>
            </a:r>
            <a:endParaRPr lang="en-US" sz="1600" dirty="0">
              <a:latin typeface="Bahnschrift SemiLight" panose="020B0502040204020203" pitchFamily="34" charset="0"/>
            </a:endParaRPr>
          </a:p>
        </p:txBody>
      </p:sp>
      <p:sp>
        <p:nvSpPr>
          <p:cNvPr id="21" name="Molcules"/>
          <p:cNvSpPr/>
          <p:nvPr/>
        </p:nvSpPr>
        <p:spPr>
          <a:xfrm>
            <a:off x="7200900" y="3197285"/>
            <a:ext cx="1391728" cy="369977"/>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80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Molecules</a:t>
            </a:r>
            <a:endParaRPr lang="en-US" sz="2000" dirty="0">
              <a:latin typeface="Bahnschrift SemiLight" panose="020B0502040204020203" pitchFamily="34" charset="0"/>
            </a:endParaRPr>
          </a:p>
        </p:txBody>
      </p:sp>
      <p:sp>
        <p:nvSpPr>
          <p:cNvPr id="22" name="Patterns"/>
          <p:cNvSpPr/>
          <p:nvPr/>
        </p:nvSpPr>
        <p:spPr>
          <a:xfrm>
            <a:off x="7442200" y="3557677"/>
            <a:ext cx="880373" cy="295335"/>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240"/>
              </a:lnSpc>
              <a:buNone/>
            </a:pPr>
            <a:r>
              <a:rPr lang="en-US" sz="1600" dirty="0">
                <a:solidFill>
                  <a:srgbClr val="222222"/>
                </a:solidFill>
                <a:latin typeface="Bahnschrift SemiLight" panose="020B0502040204020203" pitchFamily="34" charset="0"/>
                <a:ea typeface="Satoshi Regular" pitchFamily="34" charset="-122"/>
                <a:cs typeface="Satoshi Regular" pitchFamily="34" charset="-120"/>
              </a:rPr>
              <a:t>Patterns</a:t>
            </a:r>
            <a:endParaRPr lang="en-US" sz="1600" dirty="0">
              <a:latin typeface="Bahnschrift SemiLight" panose="020B0502040204020203" pitchFamily="34" charset="0"/>
            </a:endParaRPr>
          </a:p>
        </p:txBody>
      </p:sp>
      <p:sp>
        <p:nvSpPr>
          <p:cNvPr id="23" name="Title 22">
            <a:extLst>
              <a:ext uri="{FF2B5EF4-FFF2-40B4-BE49-F238E27FC236}">
                <a16:creationId xmlns:a16="http://schemas.microsoft.com/office/drawing/2014/main" id="{FAD47F82-84AB-EC63-415A-945E27475CE3}"/>
              </a:ext>
            </a:extLst>
          </p:cNvPr>
          <p:cNvSpPr>
            <a:spLocks noGrp="1"/>
          </p:cNvSpPr>
          <p:nvPr>
            <p:ph type="title"/>
          </p:nvPr>
        </p:nvSpPr>
        <p:spPr/>
        <p:txBody>
          <a:bodyPr/>
          <a:lstStyle/>
          <a:p>
            <a:r>
              <a:rPr lang="en-US" dirty="0"/>
              <a:t>Example: </a:t>
            </a:r>
            <a:r>
              <a:rPr lang="en-US" dirty="0" err="1"/>
              <a:t>zalando</a:t>
            </a:r>
            <a:r>
              <a:rPr lang="en-US" dirty="0"/>
              <a:t> </a:t>
            </a:r>
          </a:p>
        </p:txBody>
      </p:sp>
      <p:sp>
        <p:nvSpPr>
          <p:cNvPr id="13" name="TextBox 12">
            <a:extLst>
              <a:ext uri="{FF2B5EF4-FFF2-40B4-BE49-F238E27FC236}">
                <a16:creationId xmlns:a16="http://schemas.microsoft.com/office/drawing/2014/main" id="{E6A1C845-F479-FFA3-B4F8-0DBF781C94CB}"/>
              </a:ext>
            </a:extLst>
          </p:cNvPr>
          <p:cNvSpPr txBox="1"/>
          <p:nvPr/>
        </p:nvSpPr>
        <p:spPr>
          <a:xfrm>
            <a:off x="7200900" y="6262042"/>
            <a:ext cx="6266792" cy="461665"/>
          </a:xfrm>
          <a:prstGeom prst="rect">
            <a:avLst/>
          </a:prstGeom>
          <a:noFill/>
        </p:spPr>
        <p:txBody>
          <a:bodyPr wrap="square">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14"/>
              </a:rPr>
              <a:t>https://www.zalando.be/?_rfl=nl</a:t>
            </a:r>
            <a:endParaRPr lang="fr-BE" sz="1200" dirty="0">
              <a:latin typeface="Bahnschrift SemiLight" panose="020B0502040204020203" pitchFamily="34" charset="0"/>
            </a:endParaRPr>
          </a:p>
          <a:p>
            <a:endParaRPr lang="fr-BE" sz="1200" dirty="0"/>
          </a:p>
        </p:txBody>
      </p:sp>
    </p:spTree>
    <p:extLst>
      <p:ext uri="{BB962C8B-B14F-4D97-AF65-F5344CB8AC3E}">
        <p14:creationId xmlns:p14="http://schemas.microsoft.com/office/powerpoint/2010/main" val="1555955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pic>
        <p:nvPicPr>
          <p:cNvPr id="3" name="Frame 297"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16000" y="2489200"/>
            <a:ext cx="10160000" cy="2260600"/>
          </a:xfrm>
          <a:prstGeom prst="rect">
            <a:avLst/>
          </a:prstGeom>
        </p:spPr>
      </p:pic>
      <p:sp>
        <p:nvSpPr>
          <p:cNvPr id="6" name="Ions"/>
          <p:cNvSpPr/>
          <p:nvPr/>
        </p:nvSpPr>
        <p:spPr>
          <a:xfrm>
            <a:off x="1562100" y="3822700"/>
            <a:ext cx="607083"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80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Ions</a:t>
            </a:r>
            <a:endParaRPr lang="en-US" sz="2000" dirty="0">
              <a:latin typeface="Bahnschrift SemiLight" panose="020B0502040204020203" pitchFamily="34" charset="0"/>
            </a:endParaRPr>
          </a:p>
        </p:txBody>
      </p:sp>
      <p:sp>
        <p:nvSpPr>
          <p:cNvPr id="7" name="Designs tokens"/>
          <p:cNvSpPr/>
          <p:nvPr/>
        </p:nvSpPr>
        <p:spPr>
          <a:xfrm>
            <a:off x="1181100" y="4178300"/>
            <a:ext cx="1263650" cy="2857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240"/>
              </a:lnSpc>
              <a:buNone/>
            </a:pPr>
            <a:r>
              <a:rPr lang="en-US" sz="1600" dirty="0">
                <a:solidFill>
                  <a:srgbClr val="222222"/>
                </a:solidFill>
                <a:latin typeface="Bahnschrift SemiLight" panose="020B0502040204020203" pitchFamily="34" charset="0"/>
                <a:ea typeface="Satoshi Regular" pitchFamily="34" charset="-122"/>
                <a:cs typeface="Satoshi Regular" pitchFamily="34" charset="-120"/>
              </a:rPr>
              <a:t>Design tokens</a:t>
            </a:r>
            <a:endParaRPr lang="en-US" sz="1600" dirty="0">
              <a:latin typeface="Bahnschrift SemiLight" panose="020B0502040204020203" pitchFamily="34" charset="0"/>
            </a:endParaRPr>
          </a:p>
        </p:txBody>
      </p:sp>
      <p:sp>
        <p:nvSpPr>
          <p:cNvPr id="8" name="Atomes"/>
          <p:cNvSpPr/>
          <p:nvPr/>
        </p:nvSpPr>
        <p:spPr>
          <a:xfrm>
            <a:off x="3143250" y="3822700"/>
            <a:ext cx="96484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80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Atoms</a:t>
            </a:r>
            <a:endParaRPr lang="en-US" sz="2000" dirty="0">
              <a:latin typeface="Bahnschrift SemiLight" panose="020B0502040204020203" pitchFamily="34" charset="0"/>
            </a:endParaRPr>
          </a:p>
        </p:txBody>
      </p:sp>
      <p:sp>
        <p:nvSpPr>
          <p:cNvPr id="9" name="Composants"/>
          <p:cNvSpPr/>
          <p:nvPr/>
        </p:nvSpPr>
        <p:spPr>
          <a:xfrm>
            <a:off x="2940050" y="4178300"/>
            <a:ext cx="1210694" cy="2857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240"/>
              </a:lnSpc>
              <a:buNone/>
            </a:pPr>
            <a:r>
              <a:rPr lang="en-US" sz="1600" dirty="0">
                <a:solidFill>
                  <a:srgbClr val="222222"/>
                </a:solidFill>
                <a:latin typeface="Bahnschrift SemiLight" panose="020B0502040204020203" pitchFamily="34" charset="0"/>
                <a:ea typeface="Satoshi Regular" pitchFamily="34" charset="-122"/>
                <a:cs typeface="Satoshi Regular" pitchFamily="34" charset="-120"/>
              </a:rPr>
              <a:t>Components</a:t>
            </a:r>
            <a:endParaRPr lang="en-US" sz="1600" dirty="0">
              <a:latin typeface="Bahnschrift SemiLight" panose="020B0502040204020203" pitchFamily="34" charset="0"/>
            </a:endParaRPr>
          </a:p>
        </p:txBody>
      </p:sp>
      <p:sp>
        <p:nvSpPr>
          <p:cNvPr id="10" name="Molcules"/>
          <p:cNvSpPr/>
          <p:nvPr/>
        </p:nvSpPr>
        <p:spPr>
          <a:xfrm>
            <a:off x="4629150" y="3822700"/>
            <a:ext cx="1362973"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80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Molecules</a:t>
            </a:r>
            <a:endParaRPr lang="en-US" sz="2000" dirty="0">
              <a:latin typeface="Bahnschrift SemiLight" panose="020B0502040204020203" pitchFamily="34" charset="0"/>
            </a:endParaRPr>
          </a:p>
        </p:txBody>
      </p:sp>
      <p:sp>
        <p:nvSpPr>
          <p:cNvPr id="11" name="Patterns"/>
          <p:cNvSpPr/>
          <p:nvPr/>
        </p:nvSpPr>
        <p:spPr>
          <a:xfrm>
            <a:off x="4896809" y="4178300"/>
            <a:ext cx="901699" cy="2857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240"/>
              </a:lnSpc>
              <a:buNone/>
            </a:pPr>
            <a:r>
              <a:rPr lang="en-US" sz="1600" dirty="0">
                <a:solidFill>
                  <a:srgbClr val="222222"/>
                </a:solidFill>
                <a:latin typeface="Bahnschrift SemiLight" panose="020B0502040204020203" pitchFamily="34" charset="0"/>
                <a:ea typeface="Satoshi Regular" pitchFamily="34" charset="-122"/>
                <a:cs typeface="Satoshi Regular" pitchFamily="34" charset="-120"/>
              </a:rPr>
              <a:t>Patterns</a:t>
            </a:r>
            <a:endParaRPr lang="en-US" sz="1600" dirty="0">
              <a:latin typeface="Bahnschrift SemiLight" panose="020B0502040204020203" pitchFamily="34" charset="0"/>
            </a:endParaRPr>
          </a:p>
        </p:txBody>
      </p:sp>
      <p:sp>
        <p:nvSpPr>
          <p:cNvPr id="12" name="Organismes"/>
          <p:cNvSpPr/>
          <p:nvPr/>
        </p:nvSpPr>
        <p:spPr>
          <a:xfrm>
            <a:off x="6111816" y="3822700"/>
            <a:ext cx="177069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80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Organizations</a:t>
            </a:r>
            <a:endParaRPr lang="en-US" sz="2000" dirty="0">
              <a:latin typeface="Bahnschrift SemiLight" panose="020B0502040204020203" pitchFamily="34" charset="0"/>
            </a:endParaRPr>
          </a:p>
        </p:txBody>
      </p:sp>
      <p:sp>
        <p:nvSpPr>
          <p:cNvPr id="13" name="Modules Fonctionnalits"/>
          <p:cNvSpPr/>
          <p:nvPr/>
        </p:nvSpPr>
        <p:spPr>
          <a:xfrm>
            <a:off x="6502400" y="4178300"/>
            <a:ext cx="901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240"/>
              </a:lnSpc>
              <a:buNone/>
            </a:pPr>
            <a:r>
              <a:rPr lang="en-US" sz="1600" dirty="0">
                <a:solidFill>
                  <a:srgbClr val="222222"/>
                </a:solidFill>
                <a:latin typeface="Bahnschrift SemiLight" panose="020B0502040204020203" pitchFamily="34" charset="0"/>
                <a:ea typeface="Satoshi Regular" pitchFamily="34" charset="-122"/>
                <a:cs typeface="Satoshi Regular" pitchFamily="34" charset="-120"/>
              </a:rPr>
              <a:t>Modules</a:t>
            </a:r>
            <a:r>
              <a:rPr lang="en-US" sz="1600" dirty="0">
                <a:solidFill>
                  <a:srgbClr val="222222"/>
                </a:solidFill>
                <a:latin typeface="Satoshi Regular" pitchFamily="34" charset="0"/>
                <a:ea typeface="Satoshi Regular" pitchFamily="34" charset="-122"/>
                <a:cs typeface="Satoshi Regular" pitchFamily="34" charset="-120"/>
              </a:rPr>
              <a:t> 
 </a:t>
            </a:r>
            <a:r>
              <a:rPr lang="en-US" sz="1600" dirty="0">
                <a:solidFill>
                  <a:srgbClr val="222222"/>
                </a:solidFill>
                <a:latin typeface="Bahnschrift SemiLight" panose="020B0502040204020203" pitchFamily="34" charset="0"/>
                <a:ea typeface="Satoshi Regular" pitchFamily="34" charset="-122"/>
                <a:cs typeface="Satoshi Regular" pitchFamily="34" charset="-120"/>
              </a:rPr>
              <a:t>Features</a:t>
            </a:r>
            <a:endParaRPr lang="en-US" sz="1600" dirty="0">
              <a:latin typeface="Bahnschrift SemiLight" panose="020B0502040204020203" pitchFamily="34" charset="0"/>
            </a:endParaRPr>
          </a:p>
        </p:txBody>
      </p:sp>
      <p:sp>
        <p:nvSpPr>
          <p:cNvPr id="14" name="Templates"/>
          <p:cNvSpPr/>
          <p:nvPr/>
        </p:nvSpPr>
        <p:spPr>
          <a:xfrm>
            <a:off x="8058150" y="3822700"/>
            <a:ext cx="1316606"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80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Templates</a:t>
            </a:r>
            <a:endParaRPr lang="en-US" sz="2000" dirty="0">
              <a:latin typeface="Bahnschrift SemiLight" panose="020B0502040204020203" pitchFamily="34" charset="0"/>
            </a:endParaRPr>
          </a:p>
        </p:txBody>
      </p:sp>
      <p:sp>
        <p:nvSpPr>
          <p:cNvPr id="15" name="Pages  Produits"/>
          <p:cNvSpPr/>
          <p:nvPr/>
        </p:nvSpPr>
        <p:spPr>
          <a:xfrm>
            <a:off x="9810750" y="3789153"/>
            <a:ext cx="1345840" cy="720785"/>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280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Pages /
 Products</a:t>
            </a:r>
            <a:endParaRPr lang="en-US" sz="2000" dirty="0">
              <a:latin typeface="Bahnschrift SemiLight" panose="020B0502040204020203" pitchFamily="34" charset="0"/>
            </a:endParaRPr>
          </a:p>
        </p:txBody>
      </p:sp>
      <p:sp>
        <p:nvSpPr>
          <p:cNvPr id="16" name="Title 15">
            <a:extLst>
              <a:ext uri="{FF2B5EF4-FFF2-40B4-BE49-F238E27FC236}">
                <a16:creationId xmlns:a16="http://schemas.microsoft.com/office/drawing/2014/main" id="{F70DF4E5-1509-195A-DCD3-53AC7CAA09ED}"/>
              </a:ext>
            </a:extLst>
          </p:cNvPr>
          <p:cNvSpPr>
            <a:spLocks noGrp="1"/>
          </p:cNvSpPr>
          <p:nvPr>
            <p:ph type="title"/>
          </p:nvPr>
        </p:nvSpPr>
        <p:spPr/>
        <p:txBody>
          <a:bodyPr/>
          <a:lstStyle/>
          <a:p>
            <a:r>
              <a:rPr lang="en-US" dirty="0">
                <a:latin typeface="Bahnschrift SemiBold"/>
              </a:rPr>
              <a:t>Hierarchy</a:t>
            </a:r>
            <a:endParaRPr lang="en-US" dirty="0"/>
          </a:p>
        </p:txBody>
      </p:sp>
      <p:pic>
        <p:nvPicPr>
          <p:cNvPr id="2" name="Picture 1">
            <a:extLst>
              <a:ext uri="{FF2B5EF4-FFF2-40B4-BE49-F238E27FC236}">
                <a16:creationId xmlns:a16="http://schemas.microsoft.com/office/drawing/2014/main" id="{01778108-A5BC-CB68-C8BA-E54CF72601E2}"/>
              </a:ext>
            </a:extLst>
          </p:cNvPr>
          <p:cNvPicPr>
            <a:picLocks noChangeAspect="1"/>
          </p:cNvPicPr>
          <p:nvPr/>
        </p:nvPicPr>
        <p:blipFill>
          <a:blip r:embed="rId5"/>
          <a:srcRect l="-4728" t="73592" r="34433" b="-5146"/>
          <a:stretch>
            <a:fillRect/>
          </a:stretch>
        </p:blipFill>
        <p:spPr>
          <a:xfrm>
            <a:off x="9666274" y="5013434"/>
            <a:ext cx="1274996" cy="407030"/>
          </a:xfrm>
          <a:prstGeom prst="rect">
            <a:avLst/>
          </a:prstGeom>
        </p:spPr>
      </p:pic>
    </p:spTree>
    <p:extLst>
      <p:ext uri="{BB962C8B-B14F-4D97-AF65-F5344CB8AC3E}">
        <p14:creationId xmlns:p14="http://schemas.microsoft.com/office/powerpoint/2010/main" val="139004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AB19-ADCB-1668-6DA4-92C73251406A}"/>
              </a:ext>
            </a:extLst>
          </p:cNvPr>
          <p:cNvSpPr>
            <a:spLocks noGrp="1"/>
          </p:cNvSpPr>
          <p:nvPr>
            <p:ph type="title"/>
          </p:nvPr>
        </p:nvSpPr>
        <p:spPr/>
        <p:txBody>
          <a:bodyPr/>
          <a:lstStyle/>
          <a:p>
            <a:r>
              <a:rPr lang="en-US" dirty="0">
                <a:latin typeface="Bahnschrift SemiBold"/>
              </a:rPr>
              <a:t>File structure of your DS</a:t>
            </a:r>
            <a:endParaRPr lang="en-US" dirty="0"/>
          </a:p>
        </p:txBody>
      </p:sp>
      <p:pic>
        <p:nvPicPr>
          <p:cNvPr id="5" name="Frame 304" descr="preencoded.png">
            <a:extLst>
              <a:ext uri="{FF2B5EF4-FFF2-40B4-BE49-F238E27FC236}">
                <a16:creationId xmlns:a16="http://schemas.microsoft.com/office/drawing/2014/main" id="{62736F4A-1E81-965A-1DCC-3CF99DF1D2A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98850" y="1854200"/>
            <a:ext cx="5194300" cy="3149600"/>
          </a:xfrm>
          <a:prstGeom prst="rect">
            <a:avLst/>
          </a:prstGeom>
        </p:spPr>
      </p:pic>
      <p:sp>
        <p:nvSpPr>
          <p:cNvPr id="7" name="Styles texts colors effects">
            <a:extLst>
              <a:ext uri="{FF2B5EF4-FFF2-40B4-BE49-F238E27FC236}">
                <a16:creationId xmlns:a16="http://schemas.microsoft.com/office/drawing/2014/main" id="{ED2CA4CB-DC82-CB32-F611-96DD109400E7}"/>
              </a:ext>
            </a:extLst>
          </p:cNvPr>
          <p:cNvSpPr/>
          <p:nvPr/>
        </p:nvSpPr>
        <p:spPr>
          <a:xfrm>
            <a:off x="3689350" y="2044700"/>
            <a:ext cx="3625406" cy="382181"/>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FFFFFF"/>
                </a:solidFill>
                <a:latin typeface="Bahnschrift SemiLight" panose="020B0502040204020203" pitchFamily="34" charset="0"/>
                <a:ea typeface="Satoshi Bold" pitchFamily="34" charset="-122"/>
                <a:cs typeface="Satoshi Bold" pitchFamily="34" charset="-120"/>
              </a:rPr>
              <a:t>Styles (texts, colors, effects)</a:t>
            </a:r>
            <a:endParaRPr lang="en-US" sz="2000" dirty="0">
              <a:latin typeface="Bahnschrift SemiLight" panose="020B0502040204020203" pitchFamily="34" charset="0"/>
            </a:endParaRPr>
          </a:p>
        </p:txBody>
      </p:sp>
      <p:sp>
        <p:nvSpPr>
          <p:cNvPr id="9" name="Ions">
            <a:extLst>
              <a:ext uri="{FF2B5EF4-FFF2-40B4-BE49-F238E27FC236}">
                <a16:creationId xmlns:a16="http://schemas.microsoft.com/office/drawing/2014/main" id="{65C67ADC-BEA0-9029-6D17-B44CA429DF62}"/>
              </a:ext>
            </a:extLst>
          </p:cNvPr>
          <p:cNvSpPr/>
          <p:nvPr/>
        </p:nvSpPr>
        <p:spPr>
          <a:xfrm>
            <a:off x="3689350" y="2400300"/>
            <a:ext cx="4826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dirty="0">
                <a:solidFill>
                  <a:srgbClr val="FFFFFF"/>
                </a:solidFill>
                <a:latin typeface="Bahnschrift SemiLight" panose="020B0502040204020203" pitchFamily="34" charset="0"/>
                <a:ea typeface="Satoshi Regular" pitchFamily="34" charset="-122"/>
                <a:cs typeface="Satoshi Regular" pitchFamily="34" charset="-120"/>
              </a:rPr>
              <a:t>Ions</a:t>
            </a:r>
            <a:endParaRPr lang="en-US" sz="2000" dirty="0">
              <a:latin typeface="Bahnschrift SemiLight" panose="020B0502040204020203" pitchFamily="34" charset="0"/>
            </a:endParaRPr>
          </a:p>
        </p:txBody>
      </p:sp>
      <p:sp>
        <p:nvSpPr>
          <p:cNvPr id="11" name="Components">
            <a:extLst>
              <a:ext uri="{FF2B5EF4-FFF2-40B4-BE49-F238E27FC236}">
                <a16:creationId xmlns:a16="http://schemas.microsoft.com/office/drawing/2014/main" id="{36938143-BB07-3DA6-CF40-9AE37D0DB926}"/>
              </a:ext>
            </a:extLst>
          </p:cNvPr>
          <p:cNvSpPr/>
          <p:nvPr/>
        </p:nvSpPr>
        <p:spPr>
          <a:xfrm>
            <a:off x="3689350" y="3073400"/>
            <a:ext cx="15557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FFFFFF"/>
                </a:solidFill>
                <a:latin typeface="Bahnschrift SemiLight" panose="020B0502040204020203" pitchFamily="34" charset="0"/>
                <a:ea typeface="Satoshi Bold" pitchFamily="34" charset="-122"/>
                <a:cs typeface="Satoshi Bold" pitchFamily="34" charset="-120"/>
              </a:rPr>
              <a:t>Components</a:t>
            </a:r>
            <a:endParaRPr lang="en-US" sz="2000" dirty="0">
              <a:latin typeface="Bahnschrift SemiLight" panose="020B0502040204020203" pitchFamily="34" charset="0"/>
            </a:endParaRPr>
          </a:p>
        </p:txBody>
      </p:sp>
      <p:sp>
        <p:nvSpPr>
          <p:cNvPr id="13" name="Atoms molecules">
            <a:extLst>
              <a:ext uri="{FF2B5EF4-FFF2-40B4-BE49-F238E27FC236}">
                <a16:creationId xmlns:a16="http://schemas.microsoft.com/office/drawing/2014/main" id="{6FD2FFB9-F6CF-2A0C-2C92-59D4E0C194DC}"/>
              </a:ext>
            </a:extLst>
          </p:cNvPr>
          <p:cNvSpPr/>
          <p:nvPr/>
        </p:nvSpPr>
        <p:spPr>
          <a:xfrm>
            <a:off x="3689350" y="3429000"/>
            <a:ext cx="3088758" cy="395472"/>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dirty="0">
                <a:solidFill>
                  <a:srgbClr val="FFFFFF"/>
                </a:solidFill>
                <a:latin typeface="Bahnschrift SemiLight" panose="020B0502040204020203" pitchFamily="34" charset="0"/>
                <a:ea typeface="Satoshi Regular" pitchFamily="34" charset="-122"/>
                <a:cs typeface="Satoshi Regular" pitchFamily="34" charset="-120"/>
              </a:rPr>
              <a:t>Atoms, molecules</a:t>
            </a:r>
            <a:endParaRPr lang="en-US" sz="2000" dirty="0">
              <a:latin typeface="Bahnschrift SemiLight" panose="020B0502040204020203" pitchFamily="34" charset="0"/>
            </a:endParaRPr>
          </a:p>
        </p:txBody>
      </p:sp>
      <p:sp>
        <p:nvSpPr>
          <p:cNvPr id="15" name="Complex components  modules">
            <a:extLst>
              <a:ext uri="{FF2B5EF4-FFF2-40B4-BE49-F238E27FC236}">
                <a16:creationId xmlns:a16="http://schemas.microsoft.com/office/drawing/2014/main" id="{AE984289-A968-7FF7-8E24-C2B701CCCA03}"/>
              </a:ext>
            </a:extLst>
          </p:cNvPr>
          <p:cNvSpPr/>
          <p:nvPr/>
        </p:nvSpPr>
        <p:spPr>
          <a:xfrm>
            <a:off x="3689349" y="4102100"/>
            <a:ext cx="51943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FFFFFF"/>
                </a:solidFill>
                <a:latin typeface="Bahnschrift SemiLight" panose="020B0502040204020203" pitchFamily="34" charset="0"/>
                <a:ea typeface="Satoshi Bold" pitchFamily="34" charset="-122"/>
                <a:cs typeface="Satoshi Bold" pitchFamily="34" charset="-120"/>
              </a:rPr>
              <a:t>Complex components / modules</a:t>
            </a:r>
            <a:endParaRPr lang="en-US" sz="2000" dirty="0">
              <a:latin typeface="Bahnschrift SemiLight" panose="020B0502040204020203" pitchFamily="34" charset="0"/>
            </a:endParaRPr>
          </a:p>
        </p:txBody>
      </p:sp>
      <p:sp>
        <p:nvSpPr>
          <p:cNvPr id="17" name="Organizations">
            <a:extLst>
              <a:ext uri="{FF2B5EF4-FFF2-40B4-BE49-F238E27FC236}">
                <a16:creationId xmlns:a16="http://schemas.microsoft.com/office/drawing/2014/main" id="{FD86F59F-9063-1275-DF4D-11FE9A62FD8C}"/>
              </a:ext>
            </a:extLst>
          </p:cNvPr>
          <p:cNvSpPr/>
          <p:nvPr/>
        </p:nvSpPr>
        <p:spPr>
          <a:xfrm>
            <a:off x="3689350" y="4457700"/>
            <a:ext cx="2415805" cy="315728"/>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dirty="0">
                <a:solidFill>
                  <a:srgbClr val="FFFFFF"/>
                </a:solidFill>
                <a:latin typeface="Bahnschrift SemiLight" panose="020B0502040204020203" pitchFamily="34" charset="0"/>
                <a:ea typeface="Satoshi Regular" pitchFamily="34" charset="-122"/>
                <a:cs typeface="Satoshi Regular" pitchFamily="34" charset="-120"/>
              </a:rPr>
              <a:t>Organizations</a:t>
            </a:r>
            <a:endParaRPr lang="en-US" sz="2000" dirty="0">
              <a:latin typeface="Bahnschrift SemiLight" panose="020B0502040204020203" pitchFamily="34" charset="0"/>
            </a:endParaRPr>
          </a:p>
        </p:txBody>
      </p:sp>
    </p:spTree>
    <p:extLst>
      <p:ext uri="{BB962C8B-B14F-4D97-AF65-F5344CB8AC3E}">
        <p14:creationId xmlns:p14="http://schemas.microsoft.com/office/powerpoint/2010/main" val="3871840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7405A-03C4-963C-1E0E-84FC336CD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02B2F9-6043-E4B0-007E-AC2898BE936F}"/>
              </a:ext>
            </a:extLst>
          </p:cNvPr>
          <p:cNvSpPr>
            <a:spLocks noGrp="1"/>
          </p:cNvSpPr>
          <p:nvPr>
            <p:ph type="title"/>
          </p:nvPr>
        </p:nvSpPr>
        <p:spPr/>
        <p:txBody>
          <a:bodyPr/>
          <a:lstStyle/>
          <a:p>
            <a:r>
              <a:rPr lang="en-US" dirty="0">
                <a:latin typeface="Bahnschrift SemiBold"/>
              </a:rPr>
              <a:t>File structure of your DS</a:t>
            </a:r>
            <a:endParaRPr lang="en-US" dirty="0"/>
          </a:p>
        </p:txBody>
      </p:sp>
      <p:sp>
        <p:nvSpPr>
          <p:cNvPr id="7" name="Styles texts colors effects">
            <a:extLst>
              <a:ext uri="{FF2B5EF4-FFF2-40B4-BE49-F238E27FC236}">
                <a16:creationId xmlns:a16="http://schemas.microsoft.com/office/drawing/2014/main" id="{B24D40A1-0B91-98B7-92F2-2BBF50D861F6}"/>
              </a:ext>
            </a:extLst>
          </p:cNvPr>
          <p:cNvSpPr/>
          <p:nvPr/>
        </p:nvSpPr>
        <p:spPr>
          <a:xfrm>
            <a:off x="3689350" y="2044700"/>
            <a:ext cx="3625406" cy="382181"/>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a:solidFill>
                  <a:srgbClr val="FFFFFF"/>
                </a:solidFill>
                <a:latin typeface="Satoshi Bold" pitchFamily="34" charset="0"/>
                <a:ea typeface="Satoshi Bold" pitchFamily="34" charset="-122"/>
                <a:cs typeface="Satoshi Bold" pitchFamily="34" charset="-120"/>
              </a:rPr>
              <a:t>Styles (texts, colors, effects)</a:t>
            </a:r>
            <a:endParaRPr lang="en-US" sz="2000"/>
          </a:p>
        </p:txBody>
      </p:sp>
      <p:pic>
        <p:nvPicPr>
          <p:cNvPr id="4" name="Frame 304" descr="preencoded.png">
            <a:extLst>
              <a:ext uri="{FF2B5EF4-FFF2-40B4-BE49-F238E27FC236}">
                <a16:creationId xmlns:a16="http://schemas.microsoft.com/office/drawing/2014/main" id="{D40E1759-9AA3-F95E-066D-B560CB516F5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3650" y="2882900"/>
            <a:ext cx="4514850" cy="1092200"/>
          </a:xfrm>
          <a:prstGeom prst="rect">
            <a:avLst/>
          </a:prstGeom>
        </p:spPr>
      </p:pic>
      <p:pic>
        <p:nvPicPr>
          <p:cNvPr id="8" name="Frame 305" descr="preencoded.png">
            <a:extLst>
              <a:ext uri="{FF2B5EF4-FFF2-40B4-BE49-F238E27FC236}">
                <a16:creationId xmlns:a16="http://schemas.microsoft.com/office/drawing/2014/main" id="{B9651FC6-7F12-3315-6CAE-FE07AB6B58E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413500" y="2368550"/>
            <a:ext cx="4514850" cy="2120900"/>
          </a:xfrm>
          <a:prstGeom prst="rect">
            <a:avLst/>
          </a:prstGeom>
        </p:spPr>
      </p:pic>
      <p:pic>
        <p:nvPicPr>
          <p:cNvPr id="12" name="Line 8" descr="preencoded.png">
            <a:extLst>
              <a:ext uri="{FF2B5EF4-FFF2-40B4-BE49-F238E27FC236}">
                <a16:creationId xmlns:a16="http://schemas.microsoft.com/office/drawing/2014/main" id="{E842B242-06A4-4DA4-6BD4-49FBA962323D}"/>
              </a:ext>
            </a:extLst>
          </p:cNvPr>
          <p:cNvPicPr>
            <a:picLocks noChangeAspect="1"/>
          </p:cNvPicPr>
          <p:nvPr/>
        </p:nvPicPr>
        <p:blipFill>
          <a:blip r:embed="rId6"/>
          <a:srcRect/>
          <a:stretch/>
        </p:blipFill>
        <p:spPr>
          <a:xfrm>
            <a:off x="5873751" y="3308923"/>
            <a:ext cx="460375" cy="233803"/>
          </a:xfrm>
          <a:prstGeom prst="rect">
            <a:avLst/>
          </a:prstGeom>
        </p:spPr>
      </p:pic>
      <p:sp>
        <p:nvSpPr>
          <p:cNvPr id="16" name="Styles texts colors effects">
            <a:extLst>
              <a:ext uri="{FF2B5EF4-FFF2-40B4-BE49-F238E27FC236}">
                <a16:creationId xmlns:a16="http://schemas.microsoft.com/office/drawing/2014/main" id="{58323076-A69F-4629-3C20-4EC383B6F7F9}"/>
              </a:ext>
            </a:extLst>
          </p:cNvPr>
          <p:cNvSpPr/>
          <p:nvPr/>
        </p:nvSpPr>
        <p:spPr>
          <a:xfrm>
            <a:off x="1454150" y="3073400"/>
            <a:ext cx="33020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FFFFFF"/>
                </a:solidFill>
                <a:latin typeface="Bahnschrift SemiLight" panose="020B0502040204020203" pitchFamily="34" charset="0"/>
                <a:ea typeface="Satoshi Bold" pitchFamily="34" charset="-122"/>
                <a:cs typeface="Satoshi Bold" pitchFamily="34" charset="-120"/>
              </a:rPr>
              <a:t>Styles (texts, colors, effects)</a:t>
            </a:r>
            <a:endParaRPr lang="en-US" sz="2000" dirty="0">
              <a:latin typeface="Bahnschrift SemiLight" panose="020B0502040204020203" pitchFamily="34" charset="0"/>
            </a:endParaRPr>
          </a:p>
        </p:txBody>
      </p:sp>
      <p:sp>
        <p:nvSpPr>
          <p:cNvPr id="19" name="Ions">
            <a:extLst>
              <a:ext uri="{FF2B5EF4-FFF2-40B4-BE49-F238E27FC236}">
                <a16:creationId xmlns:a16="http://schemas.microsoft.com/office/drawing/2014/main" id="{9EA2B162-1C2F-B755-24D3-5041EEF21202}"/>
              </a:ext>
            </a:extLst>
          </p:cNvPr>
          <p:cNvSpPr/>
          <p:nvPr/>
        </p:nvSpPr>
        <p:spPr>
          <a:xfrm>
            <a:off x="5095801" y="3544186"/>
            <a:ext cx="2480634" cy="519518"/>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dirty="0">
                <a:solidFill>
                  <a:srgbClr val="FFFFFF"/>
                </a:solidFill>
                <a:latin typeface="Bahnschrift SemiLight" panose="020B0502040204020203" pitchFamily="34" charset="0"/>
                <a:ea typeface="Satoshi Regular" pitchFamily="34" charset="-122"/>
                <a:cs typeface="Satoshi Regular" pitchFamily="34" charset="-120"/>
              </a:rPr>
              <a:t>Ions</a:t>
            </a:r>
            <a:endParaRPr lang="en-US" sz="2000" dirty="0">
              <a:latin typeface="Bahnschrift SemiLight" panose="020B0502040204020203" pitchFamily="34" charset="0"/>
            </a:endParaRPr>
          </a:p>
        </p:txBody>
      </p:sp>
      <p:sp>
        <p:nvSpPr>
          <p:cNvPr id="21" name="Components">
            <a:extLst>
              <a:ext uri="{FF2B5EF4-FFF2-40B4-BE49-F238E27FC236}">
                <a16:creationId xmlns:a16="http://schemas.microsoft.com/office/drawing/2014/main" id="{4F53C5B9-2841-6140-2FA4-F782029D1A96}"/>
              </a:ext>
            </a:extLst>
          </p:cNvPr>
          <p:cNvSpPr/>
          <p:nvPr/>
        </p:nvSpPr>
        <p:spPr>
          <a:xfrm>
            <a:off x="6603999" y="2559050"/>
            <a:ext cx="1898651" cy="399903"/>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FFFFFF"/>
                </a:solidFill>
                <a:latin typeface="Bahnschrift SemiLight" panose="020B0502040204020203" pitchFamily="34" charset="0"/>
                <a:ea typeface="Satoshi Bold" pitchFamily="34" charset="-122"/>
                <a:cs typeface="Satoshi Bold" pitchFamily="34" charset="-120"/>
              </a:rPr>
              <a:t>Components</a:t>
            </a:r>
            <a:endParaRPr lang="en-US" sz="2000" dirty="0">
              <a:latin typeface="Bahnschrift SemiLight" panose="020B0502040204020203" pitchFamily="34" charset="0"/>
            </a:endParaRPr>
          </a:p>
        </p:txBody>
      </p:sp>
      <p:sp>
        <p:nvSpPr>
          <p:cNvPr id="23" name="Atoms molecules">
            <a:extLst>
              <a:ext uri="{FF2B5EF4-FFF2-40B4-BE49-F238E27FC236}">
                <a16:creationId xmlns:a16="http://schemas.microsoft.com/office/drawing/2014/main" id="{7921E0F6-8294-29F8-CF84-1508DD5B555A}"/>
              </a:ext>
            </a:extLst>
          </p:cNvPr>
          <p:cNvSpPr/>
          <p:nvPr/>
        </p:nvSpPr>
        <p:spPr>
          <a:xfrm>
            <a:off x="8615326" y="2958953"/>
            <a:ext cx="2743200" cy="35117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dirty="0">
                <a:solidFill>
                  <a:srgbClr val="FFFFFF"/>
                </a:solidFill>
                <a:latin typeface="Bahnschrift SemiLight" panose="020B0502040204020203" pitchFamily="34" charset="0"/>
                <a:ea typeface="Satoshi Regular" pitchFamily="34" charset="-122"/>
                <a:cs typeface="Satoshi Regular" pitchFamily="34" charset="-120"/>
              </a:rPr>
              <a:t>Atoms, molecules</a:t>
            </a:r>
            <a:endParaRPr lang="en-US" sz="2000" dirty="0">
              <a:latin typeface="Bahnschrift SemiLight" panose="020B0502040204020203" pitchFamily="34" charset="0"/>
            </a:endParaRPr>
          </a:p>
        </p:txBody>
      </p:sp>
      <p:sp>
        <p:nvSpPr>
          <p:cNvPr id="25" name="Complex components  modules">
            <a:extLst>
              <a:ext uri="{FF2B5EF4-FFF2-40B4-BE49-F238E27FC236}">
                <a16:creationId xmlns:a16="http://schemas.microsoft.com/office/drawing/2014/main" id="{E7D8470C-0B0D-3D9B-460A-0AF0F56916C0}"/>
              </a:ext>
            </a:extLst>
          </p:cNvPr>
          <p:cNvSpPr/>
          <p:nvPr/>
        </p:nvSpPr>
        <p:spPr>
          <a:xfrm>
            <a:off x="6604000" y="3587750"/>
            <a:ext cx="39243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FFFFFF"/>
                </a:solidFill>
                <a:latin typeface="Bahnschrift SemiLight" panose="020B0502040204020203" pitchFamily="34" charset="0"/>
                <a:ea typeface="Satoshi Bold" pitchFamily="34" charset="-122"/>
                <a:cs typeface="Satoshi Bold" pitchFamily="34" charset="-120"/>
              </a:rPr>
              <a:t>Complex components / modules</a:t>
            </a:r>
            <a:endParaRPr lang="en-US" sz="2000" dirty="0">
              <a:latin typeface="Bahnschrift SemiLight" panose="020B0502040204020203" pitchFamily="34" charset="0"/>
            </a:endParaRPr>
          </a:p>
        </p:txBody>
      </p:sp>
      <p:sp>
        <p:nvSpPr>
          <p:cNvPr id="27" name="Organizations">
            <a:extLst>
              <a:ext uri="{FF2B5EF4-FFF2-40B4-BE49-F238E27FC236}">
                <a16:creationId xmlns:a16="http://schemas.microsoft.com/office/drawing/2014/main" id="{AC702D57-7961-7536-F45F-6782F670CF01}"/>
              </a:ext>
            </a:extLst>
          </p:cNvPr>
          <p:cNvSpPr/>
          <p:nvPr/>
        </p:nvSpPr>
        <p:spPr>
          <a:xfrm>
            <a:off x="8925442" y="3943350"/>
            <a:ext cx="2433526" cy="293578"/>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dirty="0">
                <a:solidFill>
                  <a:srgbClr val="FFFFFF"/>
                </a:solidFill>
                <a:latin typeface="Bahnschrift SemiLight" panose="020B0502040204020203" pitchFamily="34" charset="0"/>
                <a:ea typeface="Satoshi Regular" pitchFamily="34" charset="-122"/>
                <a:cs typeface="Satoshi Regular" pitchFamily="34" charset="-120"/>
              </a:rPr>
              <a:t>Organizations</a:t>
            </a:r>
            <a:endParaRPr lang="en-US" sz="2000" dirty="0">
              <a:latin typeface="Bahnschrift SemiLight" panose="020B0502040204020203" pitchFamily="34" charset="0"/>
            </a:endParaRPr>
          </a:p>
        </p:txBody>
      </p:sp>
    </p:spTree>
    <p:extLst>
      <p:ext uri="{BB962C8B-B14F-4D97-AF65-F5344CB8AC3E}">
        <p14:creationId xmlns:p14="http://schemas.microsoft.com/office/powerpoint/2010/main" val="1402232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0177-B953-40CD-352C-1886B9DF8FA2}"/>
              </a:ext>
            </a:extLst>
          </p:cNvPr>
          <p:cNvSpPr>
            <a:spLocks noGrp="1"/>
          </p:cNvSpPr>
          <p:nvPr>
            <p:ph type="title"/>
          </p:nvPr>
        </p:nvSpPr>
        <p:spPr/>
        <p:txBody>
          <a:bodyPr/>
          <a:lstStyle/>
          <a:p>
            <a:r>
              <a:rPr lang="fr-BE" sz="3600" dirty="0" err="1">
                <a:latin typeface="Bahnschrift SemiBold"/>
              </a:rPr>
              <a:t>Summary</a:t>
            </a:r>
            <a:endParaRPr lang="fr-BE" sz="3600" dirty="0">
              <a:latin typeface="Bahnschrift SemiBold"/>
            </a:endParaRPr>
          </a:p>
        </p:txBody>
      </p:sp>
      <p:sp>
        <p:nvSpPr>
          <p:cNvPr id="4" name="TextBox 3">
            <a:extLst>
              <a:ext uri="{FF2B5EF4-FFF2-40B4-BE49-F238E27FC236}">
                <a16:creationId xmlns:a16="http://schemas.microsoft.com/office/drawing/2014/main" id="{09008594-8ECA-0466-27B4-44C981137F8C}"/>
              </a:ext>
            </a:extLst>
          </p:cNvPr>
          <p:cNvSpPr txBox="1"/>
          <p:nvPr/>
        </p:nvSpPr>
        <p:spPr>
          <a:xfrm>
            <a:off x="838200" y="1937551"/>
            <a:ext cx="9651274" cy="5078313"/>
          </a:xfrm>
          <a:prstGeom prst="rect">
            <a:avLst/>
          </a:prstGeom>
          <a:noFill/>
        </p:spPr>
        <p:txBody>
          <a:bodyPr wrap="square">
            <a:spAutoFit/>
          </a:bodyPr>
          <a:lstStyle/>
          <a:p>
            <a:r>
              <a:rPr lang="en-US" dirty="0">
                <a:latin typeface="Bahnschrift SemiLight" panose="020B0502040204020203" pitchFamily="34" charset="0"/>
              </a:rPr>
              <a:t>As we wrap up this module, you </a:t>
            </a:r>
            <a:r>
              <a:rPr lang="en-US" b="1" dirty="0">
                <a:latin typeface="Bahnschrift SemiLight" panose="020B0502040204020203" pitchFamily="34" charset="0"/>
              </a:rPr>
              <a:t>will take</a:t>
            </a:r>
            <a:r>
              <a:rPr lang="en-US" dirty="0">
                <a:latin typeface="Bahnschrift SemiLight" panose="020B0502040204020203" pitchFamily="34" charset="0"/>
              </a:rPr>
              <a:t> a step back and </a:t>
            </a:r>
            <a:r>
              <a:rPr lang="en-US" b="1" dirty="0">
                <a:latin typeface="Bahnschrift SemiLight" panose="020B0502040204020203" pitchFamily="34" charset="0"/>
              </a:rPr>
              <a:t>recognize</a:t>
            </a:r>
            <a:r>
              <a:rPr lang="en-US" dirty="0">
                <a:latin typeface="Bahnschrift SemiLight" panose="020B0502040204020203" pitchFamily="34" charset="0"/>
              </a:rPr>
              <a:t> how far you </a:t>
            </a:r>
            <a:r>
              <a:rPr lang="en-US" b="1" dirty="0">
                <a:latin typeface="Bahnschrift SemiLight" panose="020B0502040204020203" pitchFamily="34" charset="0"/>
              </a:rPr>
              <a:t>will have come</a:t>
            </a:r>
            <a:r>
              <a:rPr lang="en-US" dirty="0">
                <a:latin typeface="Bahnschrift SemiLight" panose="020B0502040204020203" pitchFamily="34" charset="0"/>
              </a:rPr>
              <a:t>.</a:t>
            </a:r>
          </a:p>
          <a:p>
            <a:endParaRPr lang="en-US" dirty="0">
              <a:latin typeface="Bahnschrift SemiLight" panose="020B0502040204020203" pitchFamily="34" charset="0"/>
            </a:endParaRPr>
          </a:p>
          <a:p>
            <a:r>
              <a:rPr lang="en-US" dirty="0">
                <a:latin typeface="Bahnschrift SemiLight" panose="020B0502040204020203" pitchFamily="34" charset="0"/>
              </a:rPr>
              <a:t>In the upcoming </a:t>
            </a:r>
            <a:r>
              <a:rPr lang="en-US" b="1" dirty="0">
                <a:latin typeface="Bahnschrift SemiLight" panose="020B0502040204020203" pitchFamily="34" charset="0"/>
              </a:rPr>
              <a:t>Design Systems</a:t>
            </a:r>
            <a:r>
              <a:rPr lang="en-US" dirty="0">
                <a:latin typeface="Bahnschrift SemiLight" panose="020B0502040204020203" pitchFamily="34" charset="0"/>
              </a:rPr>
              <a:t> sessions, you </a:t>
            </a:r>
            <a:r>
              <a:rPr lang="en-US" b="1" dirty="0">
                <a:latin typeface="Bahnschrift SemiLight" panose="020B0502040204020203" pitchFamily="34" charset="0"/>
              </a:rPr>
              <a:t>will learn</a:t>
            </a:r>
            <a:r>
              <a:rPr lang="en-US" dirty="0">
                <a:latin typeface="Bahnschrift SemiLight" panose="020B0502040204020203" pitchFamily="34" charset="0"/>
              </a:rPr>
              <a:t> how to create consistency across a product by building reusable components, setting clear visual guidelines, and maintaining design coherence. These systems </a:t>
            </a:r>
            <a:r>
              <a:rPr lang="en-US" b="1" dirty="0">
                <a:latin typeface="Bahnschrift SemiLight" panose="020B0502040204020203" pitchFamily="34" charset="0"/>
              </a:rPr>
              <a:t>won’t</a:t>
            </a:r>
            <a:r>
              <a:rPr lang="en-US" dirty="0">
                <a:latin typeface="Bahnschrift SemiLight" panose="020B0502040204020203" pitchFamily="34" charset="0"/>
              </a:rPr>
              <a:t> just be about aesthetics — they </a:t>
            </a:r>
            <a:r>
              <a:rPr lang="en-US" b="1" dirty="0">
                <a:latin typeface="Bahnschrift SemiLight" panose="020B0502040204020203" pitchFamily="34" charset="0"/>
              </a:rPr>
              <a:t>will support</a:t>
            </a:r>
            <a:r>
              <a:rPr lang="en-US" dirty="0">
                <a:latin typeface="Bahnschrift SemiLight" panose="020B0502040204020203" pitchFamily="34" charset="0"/>
              </a:rPr>
              <a:t> smoother collaboration and more efficient design workflows.</a:t>
            </a:r>
          </a:p>
          <a:p>
            <a:endParaRPr lang="en-US" dirty="0">
              <a:latin typeface="Bahnschrift SemiLight" panose="020B0502040204020203" pitchFamily="34" charset="0"/>
            </a:endParaRPr>
          </a:p>
          <a:p>
            <a:r>
              <a:rPr lang="en-US" dirty="0">
                <a:latin typeface="Bahnschrift SemiLight" panose="020B0502040204020203" pitchFamily="34" charset="0"/>
              </a:rPr>
              <a:t>In the </a:t>
            </a:r>
            <a:r>
              <a:rPr lang="en-US" b="1" dirty="0">
                <a:latin typeface="Bahnschrift SemiLight" panose="020B0502040204020203" pitchFamily="34" charset="0"/>
              </a:rPr>
              <a:t>Prototyping</a:t>
            </a:r>
            <a:r>
              <a:rPr lang="en-US" dirty="0">
                <a:latin typeface="Bahnschrift SemiLight" panose="020B0502040204020203" pitchFamily="34" charset="0"/>
              </a:rPr>
              <a:t> part of the course, you </a:t>
            </a:r>
            <a:r>
              <a:rPr lang="en-US" b="1" dirty="0">
                <a:latin typeface="Bahnschrift SemiLight" panose="020B0502040204020203" pitchFamily="34" charset="0"/>
              </a:rPr>
              <a:t>will explore</a:t>
            </a:r>
            <a:r>
              <a:rPr lang="en-US" dirty="0">
                <a:latin typeface="Bahnschrift SemiLight" panose="020B0502040204020203" pitchFamily="34" charset="0"/>
              </a:rPr>
              <a:t> how to bring your ideas to life. From wireframes to high-fidelity prototypes, you </a:t>
            </a:r>
            <a:r>
              <a:rPr lang="en-US" b="1" dirty="0">
                <a:latin typeface="Bahnschrift SemiLight" panose="020B0502040204020203" pitchFamily="34" charset="0"/>
              </a:rPr>
              <a:t>will practice</a:t>
            </a:r>
            <a:r>
              <a:rPr lang="en-US" dirty="0">
                <a:latin typeface="Bahnschrift SemiLight" panose="020B0502040204020203" pitchFamily="34" charset="0"/>
              </a:rPr>
              <a:t> how to test and validate your designs before they ever reach development.</a:t>
            </a:r>
          </a:p>
          <a:p>
            <a:endParaRPr lang="en-US" dirty="0">
              <a:latin typeface="Bahnschrift SemiLight" panose="020B0502040204020203" pitchFamily="34" charset="0"/>
            </a:endParaRPr>
          </a:p>
          <a:p>
            <a:r>
              <a:rPr lang="en-US" dirty="0">
                <a:latin typeface="Bahnschrift SemiLight" panose="020B0502040204020203" pitchFamily="34" charset="0"/>
              </a:rPr>
              <a:t>You </a:t>
            </a:r>
            <a:r>
              <a:rPr lang="en-US" b="1" dirty="0">
                <a:latin typeface="Bahnschrift SemiLight" panose="020B0502040204020203" pitchFamily="34" charset="0"/>
              </a:rPr>
              <a:t>will learn</a:t>
            </a:r>
            <a:r>
              <a:rPr lang="en-US" dirty="0">
                <a:latin typeface="Bahnschrift SemiLight" panose="020B0502040204020203" pitchFamily="34" charset="0"/>
              </a:rPr>
              <a:t> how to communicate user flows, gather feedback, and iterate quickly.</a:t>
            </a:r>
          </a:p>
          <a:p>
            <a:r>
              <a:rPr lang="en-US" dirty="0">
                <a:latin typeface="Bahnschrift SemiLight" panose="020B0502040204020203" pitchFamily="34" charset="0"/>
              </a:rPr>
              <a:t>Together, these skills </a:t>
            </a:r>
            <a:r>
              <a:rPr lang="en-US" b="1" dirty="0">
                <a:latin typeface="Bahnschrift SemiLight" panose="020B0502040204020203" pitchFamily="34" charset="0"/>
              </a:rPr>
              <a:t>will become</a:t>
            </a:r>
            <a:r>
              <a:rPr lang="en-US" dirty="0">
                <a:latin typeface="Bahnschrift SemiLight" panose="020B0502040204020203" pitchFamily="34" charset="0"/>
              </a:rPr>
              <a:t> powerful tools to help you design smarter, communicate better, and build products users truly value.</a:t>
            </a:r>
          </a:p>
          <a:p>
            <a:endParaRPr lang="en-US" dirty="0">
              <a:latin typeface="Bahnschrift SemiLight" panose="020B0502040204020203" pitchFamily="34" charset="0"/>
            </a:endParaRPr>
          </a:p>
          <a:p>
            <a:r>
              <a:rPr lang="en-US" b="1" dirty="0">
                <a:latin typeface="Bahnschrift SemiLight" panose="020B0502040204020203" pitchFamily="34" charset="0"/>
              </a:rPr>
              <a:t>Keep practicing, keep testing — and always design with purpose!</a:t>
            </a:r>
            <a:r>
              <a:rPr lang="en-US" dirty="0">
                <a:latin typeface="Bahnschrift SemiLight" panose="020B0502040204020203" pitchFamily="34" charset="0"/>
              </a:rPr>
              <a:t> </a:t>
            </a:r>
          </a:p>
          <a:p>
            <a:pPr>
              <a:buNone/>
            </a:pPr>
            <a:endParaRPr lang="en-US" dirty="0">
              <a:solidFill>
                <a:srgbClr val="000000"/>
              </a:solidFill>
              <a:latin typeface="Bahnschrift SemiLight"/>
              <a:ea typeface="Satoshi Regular"/>
            </a:endParaRPr>
          </a:p>
        </p:txBody>
      </p:sp>
    </p:spTree>
    <p:extLst>
      <p:ext uri="{BB962C8B-B14F-4D97-AF65-F5344CB8AC3E}">
        <p14:creationId xmlns:p14="http://schemas.microsoft.com/office/powerpoint/2010/main" val="1159917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C9B13-F16E-4EA3-766F-D2A4DF711E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DC537-E33D-231A-BA0F-5A7DB43AC546}"/>
              </a:ext>
            </a:extLst>
          </p:cNvPr>
          <p:cNvSpPr>
            <a:spLocks noGrp="1"/>
          </p:cNvSpPr>
          <p:nvPr>
            <p:ph type="title"/>
          </p:nvPr>
        </p:nvSpPr>
        <p:spPr/>
        <p:txBody>
          <a:bodyPr/>
          <a:lstStyle/>
          <a:p>
            <a:r>
              <a:rPr lang="en-US" dirty="0">
                <a:latin typeface="Bahnschrift SemiBold"/>
              </a:rPr>
              <a:t>File structure of your DS</a:t>
            </a:r>
            <a:endParaRPr lang="en-US" dirty="0"/>
          </a:p>
        </p:txBody>
      </p:sp>
      <p:pic>
        <p:nvPicPr>
          <p:cNvPr id="5" name="Frame 304" descr="preencoded.png">
            <a:extLst>
              <a:ext uri="{FF2B5EF4-FFF2-40B4-BE49-F238E27FC236}">
                <a16:creationId xmlns:a16="http://schemas.microsoft.com/office/drawing/2014/main" id="{97C3F1FF-AD5C-FA1F-9897-F11E13D4F89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3650" y="2882900"/>
            <a:ext cx="4514850" cy="1092200"/>
          </a:xfrm>
          <a:prstGeom prst="rect">
            <a:avLst/>
          </a:prstGeom>
        </p:spPr>
      </p:pic>
      <p:pic>
        <p:nvPicPr>
          <p:cNvPr id="9" name="Frame 306" descr="preencoded.png">
            <a:extLst>
              <a:ext uri="{FF2B5EF4-FFF2-40B4-BE49-F238E27FC236}">
                <a16:creationId xmlns:a16="http://schemas.microsoft.com/office/drawing/2014/main" id="{0F1FE4A8-3D62-990E-D7F8-739A530CD1F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250950" y="4597400"/>
            <a:ext cx="4540250" cy="1117600"/>
          </a:xfrm>
          <a:prstGeom prst="rect">
            <a:avLst/>
          </a:prstGeom>
        </p:spPr>
      </p:pic>
      <p:pic>
        <p:nvPicPr>
          <p:cNvPr id="11" name="Frame 305" descr="preencoded.png">
            <a:extLst>
              <a:ext uri="{FF2B5EF4-FFF2-40B4-BE49-F238E27FC236}">
                <a16:creationId xmlns:a16="http://schemas.microsoft.com/office/drawing/2014/main" id="{AEB21BEE-B27D-3F30-5D88-60ABF4220C3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413500" y="2368550"/>
            <a:ext cx="4514850" cy="2120900"/>
          </a:xfrm>
          <a:prstGeom prst="rect">
            <a:avLst/>
          </a:prstGeom>
        </p:spPr>
      </p:pic>
      <p:pic>
        <p:nvPicPr>
          <p:cNvPr id="14" name="Line 8" descr="preencoded.png">
            <a:extLst>
              <a:ext uri="{FF2B5EF4-FFF2-40B4-BE49-F238E27FC236}">
                <a16:creationId xmlns:a16="http://schemas.microsoft.com/office/drawing/2014/main" id="{78969344-0E53-7CD2-BFC0-34A3B0EE84E7}"/>
              </a:ext>
            </a:extLst>
          </p:cNvPr>
          <p:cNvPicPr>
            <a:picLocks noChangeAspect="1"/>
          </p:cNvPicPr>
          <p:nvPr/>
        </p:nvPicPr>
        <p:blipFill>
          <a:blip r:embed="rId8"/>
          <a:srcRect/>
          <a:stretch/>
        </p:blipFill>
        <p:spPr>
          <a:xfrm>
            <a:off x="5873751" y="3308923"/>
            <a:ext cx="460375" cy="233803"/>
          </a:xfrm>
          <a:prstGeom prst="rect">
            <a:avLst/>
          </a:prstGeom>
        </p:spPr>
      </p:pic>
      <p:pic>
        <p:nvPicPr>
          <p:cNvPr id="17" name="Line 9" descr="preencoded.png">
            <a:extLst>
              <a:ext uri="{FF2B5EF4-FFF2-40B4-BE49-F238E27FC236}">
                <a16:creationId xmlns:a16="http://schemas.microsoft.com/office/drawing/2014/main" id="{2CC19BB5-0977-A23B-69DB-14475183712F}"/>
              </a:ext>
            </a:extLst>
          </p:cNvPr>
          <p:cNvPicPr>
            <a:picLocks noChangeAspect="1"/>
          </p:cNvPicPr>
          <p:nvPr/>
        </p:nvPicPr>
        <p:blipFill>
          <a:blip r:embed="rId9"/>
          <a:srcRect/>
          <a:stretch/>
        </p:blipFill>
        <p:spPr>
          <a:xfrm>
            <a:off x="1527746" y="4054476"/>
            <a:ext cx="233809" cy="460375"/>
          </a:xfrm>
          <a:prstGeom prst="rect">
            <a:avLst/>
          </a:prstGeom>
        </p:spPr>
      </p:pic>
      <p:pic>
        <p:nvPicPr>
          <p:cNvPr id="20" name="Line 10" descr="preencoded.png">
            <a:extLst>
              <a:ext uri="{FF2B5EF4-FFF2-40B4-BE49-F238E27FC236}">
                <a16:creationId xmlns:a16="http://schemas.microsoft.com/office/drawing/2014/main" id="{24D87C9F-9DB8-566D-8C3C-0351CE145890}"/>
              </a:ext>
            </a:extLst>
          </p:cNvPr>
          <p:cNvPicPr>
            <a:picLocks noChangeAspect="1"/>
          </p:cNvPicPr>
          <p:nvPr/>
        </p:nvPicPr>
        <p:blipFill>
          <a:blip r:embed="rId10"/>
          <a:srcRect/>
          <a:stretch/>
        </p:blipFill>
        <p:spPr>
          <a:xfrm>
            <a:off x="1775396" y="4070351"/>
            <a:ext cx="233809" cy="460375"/>
          </a:xfrm>
          <a:prstGeom prst="rect">
            <a:avLst/>
          </a:prstGeom>
        </p:spPr>
      </p:pic>
      <p:sp>
        <p:nvSpPr>
          <p:cNvPr id="24" name="Light Styles">
            <a:extLst>
              <a:ext uri="{FF2B5EF4-FFF2-40B4-BE49-F238E27FC236}">
                <a16:creationId xmlns:a16="http://schemas.microsoft.com/office/drawing/2014/main" id="{5314090D-9BCC-90AD-6E8F-F0EA590F5FDC}"/>
              </a:ext>
            </a:extLst>
          </p:cNvPr>
          <p:cNvSpPr/>
          <p:nvPr/>
        </p:nvSpPr>
        <p:spPr>
          <a:xfrm>
            <a:off x="1463734" y="3087777"/>
            <a:ext cx="2085556" cy="341223"/>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FFFFFF"/>
                </a:solidFill>
                <a:latin typeface="Bahnschrift SemiLight" panose="020B0502040204020203" pitchFamily="34" charset="0"/>
                <a:ea typeface="Satoshi Bold" pitchFamily="34" charset="-122"/>
                <a:cs typeface="Satoshi Bold" pitchFamily="34" charset="-120"/>
              </a:rPr>
              <a:t>Light Styles</a:t>
            </a:r>
            <a:endParaRPr lang="en-US" sz="2000" dirty="0">
              <a:latin typeface="Bahnschrift SemiLight" panose="020B0502040204020203" pitchFamily="34" charset="0"/>
            </a:endParaRPr>
          </a:p>
        </p:txBody>
      </p:sp>
      <p:sp>
        <p:nvSpPr>
          <p:cNvPr id="28" name="Ions">
            <a:extLst>
              <a:ext uri="{FF2B5EF4-FFF2-40B4-BE49-F238E27FC236}">
                <a16:creationId xmlns:a16="http://schemas.microsoft.com/office/drawing/2014/main" id="{1B5B59A6-FCE9-722D-3C9B-882261B21A6F}"/>
              </a:ext>
            </a:extLst>
          </p:cNvPr>
          <p:cNvSpPr/>
          <p:nvPr/>
        </p:nvSpPr>
        <p:spPr>
          <a:xfrm>
            <a:off x="1454150" y="3429000"/>
            <a:ext cx="4826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dirty="0">
                <a:solidFill>
                  <a:srgbClr val="FFFFFF"/>
                </a:solidFill>
                <a:latin typeface="Bahnschrift SemiLight" panose="020B0502040204020203" pitchFamily="34" charset="0"/>
                <a:ea typeface="Satoshi Regular" pitchFamily="34" charset="-122"/>
                <a:cs typeface="Satoshi Regular" pitchFamily="34" charset="-120"/>
              </a:rPr>
              <a:t>Ions</a:t>
            </a:r>
            <a:endParaRPr lang="en-US" sz="2000" dirty="0">
              <a:latin typeface="Bahnschrift SemiLight" panose="020B0502040204020203" pitchFamily="34" charset="0"/>
            </a:endParaRPr>
          </a:p>
        </p:txBody>
      </p:sp>
      <p:sp>
        <p:nvSpPr>
          <p:cNvPr id="30" name="Dark Styles">
            <a:extLst>
              <a:ext uri="{FF2B5EF4-FFF2-40B4-BE49-F238E27FC236}">
                <a16:creationId xmlns:a16="http://schemas.microsoft.com/office/drawing/2014/main" id="{7953FE2A-70EB-9976-C84E-69A5AD9C7BDD}"/>
              </a:ext>
            </a:extLst>
          </p:cNvPr>
          <p:cNvSpPr/>
          <p:nvPr/>
        </p:nvSpPr>
        <p:spPr>
          <a:xfrm>
            <a:off x="1482904" y="4800600"/>
            <a:ext cx="2017024" cy="369977"/>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FFFFFF"/>
                </a:solidFill>
                <a:latin typeface="Bahnschrift SemiLight" panose="020B0502040204020203" pitchFamily="34" charset="0"/>
                <a:ea typeface="Satoshi Bold" pitchFamily="34" charset="-122"/>
                <a:cs typeface="Satoshi Bold" pitchFamily="34" charset="-120"/>
              </a:rPr>
              <a:t>Dark Styles</a:t>
            </a:r>
            <a:endParaRPr lang="en-US" sz="2000" dirty="0">
              <a:latin typeface="Bahnschrift SemiLight" panose="020B0502040204020203" pitchFamily="34" charset="0"/>
            </a:endParaRPr>
          </a:p>
        </p:txBody>
      </p:sp>
      <p:sp>
        <p:nvSpPr>
          <p:cNvPr id="32" name="Ions">
            <a:extLst>
              <a:ext uri="{FF2B5EF4-FFF2-40B4-BE49-F238E27FC236}">
                <a16:creationId xmlns:a16="http://schemas.microsoft.com/office/drawing/2014/main" id="{474B494E-BB6F-5D25-679E-753D17DFA65F}"/>
              </a:ext>
            </a:extLst>
          </p:cNvPr>
          <p:cNvSpPr/>
          <p:nvPr/>
        </p:nvSpPr>
        <p:spPr>
          <a:xfrm>
            <a:off x="1454150" y="5156200"/>
            <a:ext cx="4826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dirty="0">
                <a:solidFill>
                  <a:srgbClr val="FFFFFF"/>
                </a:solidFill>
                <a:latin typeface="Bahnschrift SemiLight" panose="020B0502040204020203" pitchFamily="34" charset="0"/>
                <a:ea typeface="Satoshi Regular" pitchFamily="34" charset="-122"/>
                <a:cs typeface="Satoshi Regular" pitchFamily="34" charset="-120"/>
              </a:rPr>
              <a:t>Ions</a:t>
            </a:r>
            <a:endParaRPr lang="en-US" sz="2000" dirty="0">
              <a:latin typeface="Bahnschrift SemiLight" panose="020B0502040204020203" pitchFamily="34" charset="0"/>
            </a:endParaRPr>
          </a:p>
        </p:txBody>
      </p:sp>
      <p:sp>
        <p:nvSpPr>
          <p:cNvPr id="34" name="Components">
            <a:extLst>
              <a:ext uri="{FF2B5EF4-FFF2-40B4-BE49-F238E27FC236}">
                <a16:creationId xmlns:a16="http://schemas.microsoft.com/office/drawing/2014/main" id="{7D11D5EF-CF88-D0A7-66D0-D495917D244D}"/>
              </a:ext>
            </a:extLst>
          </p:cNvPr>
          <p:cNvSpPr/>
          <p:nvPr/>
        </p:nvSpPr>
        <p:spPr>
          <a:xfrm>
            <a:off x="6604000" y="2559050"/>
            <a:ext cx="15557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FFFFFF"/>
                </a:solidFill>
                <a:latin typeface="Bahnschrift SemiLight" panose="020B0502040204020203" pitchFamily="34" charset="0"/>
                <a:ea typeface="Satoshi Bold" pitchFamily="34" charset="-122"/>
                <a:cs typeface="Satoshi Bold" pitchFamily="34" charset="-120"/>
              </a:rPr>
              <a:t>Components</a:t>
            </a:r>
            <a:endParaRPr lang="en-US" sz="2000" dirty="0">
              <a:latin typeface="Bahnschrift SemiLight" panose="020B0502040204020203" pitchFamily="34" charset="0"/>
            </a:endParaRPr>
          </a:p>
        </p:txBody>
      </p:sp>
      <p:sp>
        <p:nvSpPr>
          <p:cNvPr id="36" name="Atoms molecules">
            <a:extLst>
              <a:ext uri="{FF2B5EF4-FFF2-40B4-BE49-F238E27FC236}">
                <a16:creationId xmlns:a16="http://schemas.microsoft.com/office/drawing/2014/main" id="{35C49B1B-F4E4-DC88-4D68-0BDD54BE8A71}"/>
              </a:ext>
            </a:extLst>
          </p:cNvPr>
          <p:cNvSpPr/>
          <p:nvPr/>
        </p:nvSpPr>
        <p:spPr>
          <a:xfrm>
            <a:off x="8669547" y="2919442"/>
            <a:ext cx="2652143" cy="389147"/>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dirty="0">
                <a:solidFill>
                  <a:srgbClr val="FFFFFF"/>
                </a:solidFill>
                <a:latin typeface="Bahnschrift SemiLight" panose="020B0502040204020203" pitchFamily="34" charset="0"/>
                <a:ea typeface="Satoshi Regular" pitchFamily="34" charset="-122"/>
                <a:cs typeface="Satoshi Regular" pitchFamily="34" charset="-120"/>
              </a:rPr>
              <a:t>Atoms, molecules</a:t>
            </a:r>
            <a:endParaRPr lang="en-US" sz="2000" dirty="0">
              <a:latin typeface="Bahnschrift SemiLight" panose="020B0502040204020203" pitchFamily="34" charset="0"/>
            </a:endParaRPr>
          </a:p>
        </p:txBody>
      </p:sp>
      <p:sp>
        <p:nvSpPr>
          <p:cNvPr id="38" name="Complex components  modules">
            <a:extLst>
              <a:ext uri="{FF2B5EF4-FFF2-40B4-BE49-F238E27FC236}">
                <a16:creationId xmlns:a16="http://schemas.microsoft.com/office/drawing/2014/main" id="{36CEBC64-0E9E-E486-54B3-857C85A2BAC1}"/>
              </a:ext>
            </a:extLst>
          </p:cNvPr>
          <p:cNvSpPr/>
          <p:nvPr/>
        </p:nvSpPr>
        <p:spPr>
          <a:xfrm>
            <a:off x="6604000" y="3587750"/>
            <a:ext cx="39243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FFFFFF"/>
                </a:solidFill>
                <a:latin typeface="Bahnschrift SemiLight" panose="020B0502040204020203" pitchFamily="34" charset="0"/>
                <a:ea typeface="Satoshi Bold" pitchFamily="34" charset="-122"/>
                <a:cs typeface="Satoshi Bold" pitchFamily="34" charset="-120"/>
              </a:rPr>
              <a:t>Complex components / modules</a:t>
            </a:r>
            <a:endParaRPr lang="en-US" sz="2000" dirty="0">
              <a:latin typeface="Bahnschrift SemiLight" panose="020B0502040204020203" pitchFamily="34" charset="0"/>
            </a:endParaRPr>
          </a:p>
        </p:txBody>
      </p:sp>
      <p:sp>
        <p:nvSpPr>
          <p:cNvPr id="40" name="Organizations">
            <a:extLst>
              <a:ext uri="{FF2B5EF4-FFF2-40B4-BE49-F238E27FC236}">
                <a16:creationId xmlns:a16="http://schemas.microsoft.com/office/drawing/2014/main" id="{32F4CE6D-BBDD-6D8B-48E2-49F5B383CA02}"/>
              </a:ext>
            </a:extLst>
          </p:cNvPr>
          <p:cNvSpPr/>
          <p:nvPr/>
        </p:nvSpPr>
        <p:spPr>
          <a:xfrm>
            <a:off x="9009811" y="3952934"/>
            <a:ext cx="1964785" cy="331639"/>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dirty="0">
                <a:solidFill>
                  <a:srgbClr val="FFFFFF"/>
                </a:solidFill>
                <a:latin typeface="Bahnschrift SemiLight" panose="020B0502040204020203" pitchFamily="34" charset="0"/>
                <a:ea typeface="Satoshi Regular" pitchFamily="34" charset="-122"/>
                <a:cs typeface="Satoshi Regular" pitchFamily="34" charset="-120"/>
              </a:rPr>
              <a:t>Organizations</a:t>
            </a:r>
            <a:endParaRPr lang="en-US" sz="2000" dirty="0">
              <a:latin typeface="Bahnschrift SemiLight" panose="020B0502040204020203" pitchFamily="34" charset="0"/>
            </a:endParaRPr>
          </a:p>
        </p:txBody>
      </p:sp>
      <p:sp>
        <p:nvSpPr>
          <p:cNvPr id="42" name="Swap bookstores">
            <a:extLst>
              <a:ext uri="{FF2B5EF4-FFF2-40B4-BE49-F238E27FC236}">
                <a16:creationId xmlns:a16="http://schemas.microsoft.com/office/drawing/2014/main" id="{2DB0FA37-00A3-8D04-D9DB-7FEF3B16FE2A}"/>
              </a:ext>
            </a:extLst>
          </p:cNvPr>
          <p:cNvSpPr/>
          <p:nvPr/>
        </p:nvSpPr>
        <p:spPr>
          <a:xfrm>
            <a:off x="2122338" y="4009126"/>
            <a:ext cx="1854200" cy="2730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160"/>
              </a:lnSpc>
              <a:buNone/>
            </a:pPr>
            <a:r>
              <a:rPr lang="en-US" sz="1800" b="1" dirty="0">
                <a:solidFill>
                  <a:srgbClr val="222222"/>
                </a:solidFill>
                <a:latin typeface="Bahnschrift SemiLight" panose="020B0502040204020203" pitchFamily="34" charset="0"/>
                <a:ea typeface="Satoshi Bold" pitchFamily="34" charset="-122"/>
                <a:cs typeface="Satoshi Bold" pitchFamily="34" charset="-120"/>
              </a:rPr>
              <a:t>Swap bookstores</a:t>
            </a:r>
            <a:endParaRPr lang="en-US" sz="1800" dirty="0">
              <a:latin typeface="Bahnschrift SemiLight" panose="020B0502040204020203" pitchFamily="34" charset="0"/>
            </a:endParaRPr>
          </a:p>
        </p:txBody>
      </p:sp>
    </p:spTree>
    <p:extLst>
      <p:ext uri="{BB962C8B-B14F-4D97-AF65-F5344CB8AC3E}">
        <p14:creationId xmlns:p14="http://schemas.microsoft.com/office/powerpoint/2010/main" val="3536862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A62B5-BB28-B857-037C-7279C81108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D33F17-2B9B-012F-0EC3-7A13A9FA5AF3}"/>
              </a:ext>
            </a:extLst>
          </p:cNvPr>
          <p:cNvSpPr>
            <a:spLocks noGrp="1"/>
          </p:cNvSpPr>
          <p:nvPr>
            <p:ph type="title"/>
          </p:nvPr>
        </p:nvSpPr>
        <p:spPr/>
        <p:txBody>
          <a:bodyPr/>
          <a:lstStyle/>
          <a:p>
            <a:r>
              <a:rPr lang="en-US" dirty="0">
                <a:latin typeface="Bahnschrift SemiBold"/>
              </a:rPr>
              <a:t>File structure of your DS</a:t>
            </a:r>
            <a:endParaRPr lang="en-US" dirty="0"/>
          </a:p>
        </p:txBody>
      </p:sp>
      <p:pic>
        <p:nvPicPr>
          <p:cNvPr id="4" name="Frame 304" descr="preencoded.png">
            <a:extLst>
              <a:ext uri="{FF2B5EF4-FFF2-40B4-BE49-F238E27FC236}">
                <a16:creationId xmlns:a16="http://schemas.microsoft.com/office/drawing/2014/main" id="{46ACFC79-6C88-A20E-19A6-75EF21C8CF1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613499" y="4143315"/>
            <a:ext cx="4514850" cy="1092200"/>
          </a:xfrm>
          <a:prstGeom prst="rect">
            <a:avLst/>
          </a:prstGeom>
        </p:spPr>
      </p:pic>
      <p:pic>
        <p:nvPicPr>
          <p:cNvPr id="7" name="Frame 305" descr="preencoded.png">
            <a:extLst>
              <a:ext uri="{FF2B5EF4-FFF2-40B4-BE49-F238E27FC236}">
                <a16:creationId xmlns:a16="http://schemas.microsoft.com/office/drawing/2014/main" id="{0D296C6D-3D7A-C2AD-BC05-73419D65688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763349" y="3444815"/>
            <a:ext cx="4514850" cy="736600"/>
          </a:xfrm>
          <a:prstGeom prst="rect">
            <a:avLst/>
          </a:prstGeom>
        </p:spPr>
      </p:pic>
      <p:pic>
        <p:nvPicPr>
          <p:cNvPr id="10" name="Frame 306" descr="preencoded.png">
            <a:extLst>
              <a:ext uri="{FF2B5EF4-FFF2-40B4-BE49-F238E27FC236}">
                <a16:creationId xmlns:a16="http://schemas.microsoft.com/office/drawing/2014/main" id="{EDDC5B6C-51CC-EE3B-32F9-62650B95607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763349" y="2581215"/>
            <a:ext cx="4514850" cy="736600"/>
          </a:xfrm>
          <a:prstGeom prst="rect">
            <a:avLst/>
          </a:prstGeom>
        </p:spPr>
      </p:pic>
      <p:pic>
        <p:nvPicPr>
          <p:cNvPr id="13" name="Frame 311" descr="preencoded.png">
            <a:extLst>
              <a:ext uri="{FF2B5EF4-FFF2-40B4-BE49-F238E27FC236}">
                <a16:creationId xmlns:a16="http://schemas.microsoft.com/office/drawing/2014/main" id="{F437065C-9149-ED98-6759-688226843A3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763349" y="1717615"/>
            <a:ext cx="4514850" cy="736600"/>
          </a:xfrm>
          <a:prstGeom prst="rect">
            <a:avLst/>
          </a:prstGeom>
        </p:spPr>
      </p:pic>
      <p:pic>
        <p:nvPicPr>
          <p:cNvPr id="16" name="Frame 307" descr="preencoded.png">
            <a:extLst>
              <a:ext uri="{FF2B5EF4-FFF2-40B4-BE49-F238E27FC236}">
                <a16:creationId xmlns:a16="http://schemas.microsoft.com/office/drawing/2014/main" id="{C9068E32-6CC8-E88C-1D7B-74EDDBC3CE2D}"/>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763349" y="4308415"/>
            <a:ext cx="4514850" cy="736600"/>
          </a:xfrm>
          <a:prstGeom prst="rect">
            <a:avLst/>
          </a:prstGeom>
        </p:spPr>
      </p:pic>
      <p:pic>
        <p:nvPicPr>
          <p:cNvPr id="19" name="Frame 308" descr="preencoded.png">
            <a:extLst>
              <a:ext uri="{FF2B5EF4-FFF2-40B4-BE49-F238E27FC236}">
                <a16:creationId xmlns:a16="http://schemas.microsoft.com/office/drawing/2014/main" id="{B9891BBA-897A-F6BE-3B09-98BAE9DC7B7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763349" y="5172015"/>
            <a:ext cx="4514850" cy="736600"/>
          </a:xfrm>
          <a:prstGeom prst="rect">
            <a:avLst/>
          </a:prstGeom>
        </p:spPr>
      </p:pic>
      <p:pic>
        <p:nvPicPr>
          <p:cNvPr id="22" name="Frame 309" descr="preencoded.png">
            <a:extLst>
              <a:ext uri="{FF2B5EF4-FFF2-40B4-BE49-F238E27FC236}">
                <a16:creationId xmlns:a16="http://schemas.microsoft.com/office/drawing/2014/main" id="{0F319528-002A-C271-DAA1-E0972CA5D88A}"/>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763349" y="6035615"/>
            <a:ext cx="4514850" cy="736600"/>
          </a:xfrm>
          <a:prstGeom prst="rect">
            <a:avLst/>
          </a:prstGeom>
        </p:spPr>
      </p:pic>
      <p:pic>
        <p:nvPicPr>
          <p:cNvPr id="27" name="Line 8" descr="preencoded.png">
            <a:extLst>
              <a:ext uri="{FF2B5EF4-FFF2-40B4-BE49-F238E27FC236}">
                <a16:creationId xmlns:a16="http://schemas.microsoft.com/office/drawing/2014/main" id="{D6A79202-4E08-66FE-58BF-4FEDE84D88E6}"/>
              </a:ext>
            </a:extLst>
          </p:cNvPr>
          <p:cNvPicPr>
            <a:picLocks noChangeAspect="1"/>
          </p:cNvPicPr>
          <p:nvPr/>
        </p:nvPicPr>
        <p:blipFill>
          <a:blip r:embed="rId12"/>
          <a:srcRect/>
          <a:stretch/>
        </p:blipFill>
        <p:spPr>
          <a:xfrm>
            <a:off x="6223600" y="4569338"/>
            <a:ext cx="460375" cy="233803"/>
          </a:xfrm>
          <a:prstGeom prst="rect">
            <a:avLst/>
          </a:prstGeom>
        </p:spPr>
      </p:pic>
      <p:pic>
        <p:nvPicPr>
          <p:cNvPr id="31" name="Line 9" descr="preencoded.png">
            <a:extLst>
              <a:ext uri="{FF2B5EF4-FFF2-40B4-BE49-F238E27FC236}">
                <a16:creationId xmlns:a16="http://schemas.microsoft.com/office/drawing/2014/main" id="{8650A186-4E39-D936-2767-4035B93284D9}"/>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223600" y="1972188"/>
            <a:ext cx="460375" cy="2729927"/>
          </a:xfrm>
          <a:prstGeom prst="rect">
            <a:avLst/>
          </a:prstGeom>
        </p:spPr>
      </p:pic>
      <p:pic>
        <p:nvPicPr>
          <p:cNvPr id="35" name="Line 10" descr="preencoded.png">
            <a:extLst>
              <a:ext uri="{FF2B5EF4-FFF2-40B4-BE49-F238E27FC236}">
                <a16:creationId xmlns:a16="http://schemas.microsoft.com/office/drawing/2014/main" id="{E156DF3D-C4B9-6092-96FB-120F376A711D}"/>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6223600" y="2873888"/>
            <a:ext cx="460375" cy="1828227"/>
          </a:xfrm>
          <a:prstGeom prst="rect">
            <a:avLst/>
          </a:prstGeom>
        </p:spPr>
      </p:pic>
      <p:pic>
        <p:nvPicPr>
          <p:cNvPr id="39" name="Line 11" descr="preencoded.png">
            <a:extLst>
              <a:ext uri="{FF2B5EF4-FFF2-40B4-BE49-F238E27FC236}">
                <a16:creationId xmlns:a16="http://schemas.microsoft.com/office/drawing/2014/main" id="{7A068AB3-B0EB-A475-0256-A3CF747D7C2E}"/>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223600" y="3712088"/>
            <a:ext cx="460375" cy="990027"/>
          </a:xfrm>
          <a:prstGeom prst="rect">
            <a:avLst/>
          </a:prstGeom>
        </p:spPr>
      </p:pic>
      <p:pic>
        <p:nvPicPr>
          <p:cNvPr id="43" name="Line 12" descr="preencoded.png">
            <a:extLst>
              <a:ext uri="{FF2B5EF4-FFF2-40B4-BE49-F238E27FC236}">
                <a16:creationId xmlns:a16="http://schemas.microsoft.com/office/drawing/2014/main" id="{AEB7D5AA-DC33-F9F0-E9E3-2AACBDBE1DC8}"/>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6223600" y="4670366"/>
            <a:ext cx="460375" cy="999551"/>
          </a:xfrm>
          <a:prstGeom prst="rect">
            <a:avLst/>
          </a:prstGeom>
        </p:spPr>
      </p:pic>
      <p:pic>
        <p:nvPicPr>
          <p:cNvPr id="45" name="Line 13" descr="preencoded.png">
            <a:extLst>
              <a:ext uri="{FF2B5EF4-FFF2-40B4-BE49-F238E27FC236}">
                <a16:creationId xmlns:a16="http://schemas.microsoft.com/office/drawing/2014/main" id="{563CDF0F-2A96-3FC6-B27D-ACEE76AD0B50}"/>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6223600" y="4670365"/>
            <a:ext cx="460375" cy="1859977"/>
          </a:xfrm>
          <a:prstGeom prst="rect">
            <a:avLst/>
          </a:prstGeom>
        </p:spPr>
      </p:pic>
      <p:sp>
        <p:nvSpPr>
          <p:cNvPr id="49" name="Styles texts colors effects">
            <a:extLst>
              <a:ext uri="{FF2B5EF4-FFF2-40B4-BE49-F238E27FC236}">
                <a16:creationId xmlns:a16="http://schemas.microsoft.com/office/drawing/2014/main" id="{C6D3E4CC-085D-B81D-788A-839EE8627E53}"/>
              </a:ext>
            </a:extLst>
          </p:cNvPr>
          <p:cNvSpPr/>
          <p:nvPr/>
        </p:nvSpPr>
        <p:spPr>
          <a:xfrm>
            <a:off x="1803999" y="4324231"/>
            <a:ext cx="4011283" cy="379561"/>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FFFFFF"/>
                </a:solidFill>
                <a:latin typeface="Bahnschrift SemiLight" panose="020B0502040204020203" pitchFamily="34" charset="0"/>
                <a:ea typeface="Satoshi Bold" pitchFamily="34" charset="-122"/>
                <a:cs typeface="Satoshi Bold" pitchFamily="34" charset="-120"/>
              </a:rPr>
              <a:t>Styles (texts, colors, effects)</a:t>
            </a:r>
            <a:endParaRPr lang="en-US" sz="2000" dirty="0">
              <a:latin typeface="Bahnschrift SemiLight" panose="020B0502040204020203" pitchFamily="34" charset="0"/>
            </a:endParaRPr>
          </a:p>
        </p:txBody>
      </p:sp>
      <p:sp>
        <p:nvSpPr>
          <p:cNvPr id="51" name="Ions">
            <a:extLst>
              <a:ext uri="{FF2B5EF4-FFF2-40B4-BE49-F238E27FC236}">
                <a16:creationId xmlns:a16="http://schemas.microsoft.com/office/drawing/2014/main" id="{D797B08E-67FE-9113-A673-0AE07AEF1076}"/>
              </a:ext>
            </a:extLst>
          </p:cNvPr>
          <p:cNvSpPr/>
          <p:nvPr/>
        </p:nvSpPr>
        <p:spPr>
          <a:xfrm>
            <a:off x="1803999" y="4689415"/>
            <a:ext cx="630282"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dirty="0">
                <a:solidFill>
                  <a:srgbClr val="FFFFFF"/>
                </a:solidFill>
                <a:latin typeface="Bahnschrift SemiLight" panose="020B0502040204020203" pitchFamily="34" charset="0"/>
                <a:ea typeface="Satoshi Regular" pitchFamily="34" charset="-122"/>
                <a:cs typeface="Satoshi Regular" pitchFamily="34" charset="-120"/>
              </a:rPr>
              <a:t>Ions</a:t>
            </a:r>
            <a:endParaRPr lang="en-US" sz="2000" dirty="0">
              <a:latin typeface="Bahnschrift SemiLight" panose="020B0502040204020203" pitchFamily="34" charset="0"/>
            </a:endParaRPr>
          </a:p>
        </p:txBody>
      </p:sp>
      <p:sp>
        <p:nvSpPr>
          <p:cNvPr id="53" name="Component">
            <a:extLst>
              <a:ext uri="{FF2B5EF4-FFF2-40B4-BE49-F238E27FC236}">
                <a16:creationId xmlns:a16="http://schemas.microsoft.com/office/drawing/2014/main" id="{7B07BA25-FF07-648C-EE96-852BB0303621}"/>
              </a:ext>
            </a:extLst>
          </p:cNvPr>
          <p:cNvSpPr/>
          <p:nvPr/>
        </p:nvSpPr>
        <p:spPr>
          <a:xfrm>
            <a:off x="6953849" y="3635315"/>
            <a:ext cx="14351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FFFFFF"/>
                </a:solidFill>
                <a:latin typeface="Bahnschrift SemiLight" panose="020B0502040204020203" pitchFamily="34" charset="0"/>
                <a:ea typeface="Satoshi Bold" pitchFamily="34" charset="-122"/>
                <a:cs typeface="Satoshi Bold" pitchFamily="34" charset="-120"/>
              </a:rPr>
              <a:t>Component</a:t>
            </a:r>
            <a:endParaRPr lang="en-US" sz="2000" dirty="0">
              <a:latin typeface="Bahnschrift SemiLight" panose="020B0502040204020203" pitchFamily="34" charset="0"/>
            </a:endParaRPr>
          </a:p>
        </p:txBody>
      </p:sp>
      <p:sp>
        <p:nvSpPr>
          <p:cNvPr id="55" name="Component">
            <a:extLst>
              <a:ext uri="{FF2B5EF4-FFF2-40B4-BE49-F238E27FC236}">
                <a16:creationId xmlns:a16="http://schemas.microsoft.com/office/drawing/2014/main" id="{F8F62BA2-306B-DA27-0974-A44E57EABC3B}"/>
              </a:ext>
            </a:extLst>
          </p:cNvPr>
          <p:cNvSpPr/>
          <p:nvPr/>
        </p:nvSpPr>
        <p:spPr>
          <a:xfrm>
            <a:off x="6953849" y="2771715"/>
            <a:ext cx="14351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FFFFFF"/>
                </a:solidFill>
                <a:latin typeface="Bahnschrift SemiLight" panose="020B0502040204020203" pitchFamily="34" charset="0"/>
                <a:ea typeface="Satoshi Bold" pitchFamily="34" charset="-122"/>
                <a:cs typeface="Satoshi Bold" pitchFamily="34" charset="-120"/>
              </a:rPr>
              <a:t>Component</a:t>
            </a:r>
            <a:endParaRPr lang="en-US" sz="2000" dirty="0">
              <a:latin typeface="Bahnschrift SemiLight" panose="020B0502040204020203" pitchFamily="34" charset="0"/>
            </a:endParaRPr>
          </a:p>
        </p:txBody>
      </p:sp>
      <p:sp>
        <p:nvSpPr>
          <p:cNvPr id="57" name="Component">
            <a:extLst>
              <a:ext uri="{FF2B5EF4-FFF2-40B4-BE49-F238E27FC236}">
                <a16:creationId xmlns:a16="http://schemas.microsoft.com/office/drawing/2014/main" id="{2BD4DD21-E537-341F-65C2-B12EB5CCFAC4}"/>
              </a:ext>
            </a:extLst>
          </p:cNvPr>
          <p:cNvSpPr/>
          <p:nvPr/>
        </p:nvSpPr>
        <p:spPr>
          <a:xfrm>
            <a:off x="6953849" y="1908115"/>
            <a:ext cx="14351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FFFFFF"/>
                </a:solidFill>
                <a:latin typeface="Bahnschrift SemiLight" panose="020B0502040204020203" pitchFamily="34" charset="0"/>
                <a:ea typeface="Satoshi Bold" pitchFamily="34" charset="-122"/>
                <a:cs typeface="Satoshi Bold" pitchFamily="34" charset="-120"/>
              </a:rPr>
              <a:t>Component</a:t>
            </a:r>
            <a:endParaRPr lang="en-US" sz="2000" dirty="0">
              <a:latin typeface="Bahnschrift SemiLight" panose="020B0502040204020203" pitchFamily="34" charset="0"/>
            </a:endParaRPr>
          </a:p>
        </p:txBody>
      </p:sp>
      <p:sp>
        <p:nvSpPr>
          <p:cNvPr id="59" name="Component">
            <a:extLst>
              <a:ext uri="{FF2B5EF4-FFF2-40B4-BE49-F238E27FC236}">
                <a16:creationId xmlns:a16="http://schemas.microsoft.com/office/drawing/2014/main" id="{10D0D810-58CE-688E-B98E-096A5879910E}"/>
              </a:ext>
            </a:extLst>
          </p:cNvPr>
          <p:cNvSpPr/>
          <p:nvPr/>
        </p:nvSpPr>
        <p:spPr>
          <a:xfrm>
            <a:off x="6953849" y="4498915"/>
            <a:ext cx="14351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FFFFFF"/>
                </a:solidFill>
                <a:latin typeface="Bahnschrift SemiLight" panose="020B0502040204020203" pitchFamily="34" charset="0"/>
                <a:ea typeface="Satoshi Bold" pitchFamily="34" charset="-122"/>
                <a:cs typeface="Satoshi Bold" pitchFamily="34" charset="-120"/>
              </a:rPr>
              <a:t>Component</a:t>
            </a:r>
            <a:endParaRPr lang="en-US" sz="2000" dirty="0">
              <a:latin typeface="Bahnschrift SemiLight" panose="020B0502040204020203" pitchFamily="34" charset="0"/>
            </a:endParaRPr>
          </a:p>
        </p:txBody>
      </p:sp>
      <p:sp>
        <p:nvSpPr>
          <p:cNvPr id="61" name="Component">
            <a:extLst>
              <a:ext uri="{FF2B5EF4-FFF2-40B4-BE49-F238E27FC236}">
                <a16:creationId xmlns:a16="http://schemas.microsoft.com/office/drawing/2014/main" id="{FA1062F3-5317-FC23-ECCA-44BA4F6C9FA7}"/>
              </a:ext>
            </a:extLst>
          </p:cNvPr>
          <p:cNvSpPr/>
          <p:nvPr/>
        </p:nvSpPr>
        <p:spPr>
          <a:xfrm>
            <a:off x="6953849" y="5362515"/>
            <a:ext cx="14351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FFFFFF"/>
                </a:solidFill>
                <a:latin typeface="Bahnschrift SemiLight" panose="020B0502040204020203" pitchFamily="34" charset="0"/>
                <a:ea typeface="Satoshi Bold" pitchFamily="34" charset="-122"/>
                <a:cs typeface="Satoshi Bold" pitchFamily="34" charset="-120"/>
              </a:rPr>
              <a:t>Component</a:t>
            </a:r>
            <a:endParaRPr lang="en-US" sz="2000" dirty="0">
              <a:latin typeface="Bahnschrift SemiLight" panose="020B0502040204020203" pitchFamily="34" charset="0"/>
            </a:endParaRPr>
          </a:p>
        </p:txBody>
      </p:sp>
      <p:sp>
        <p:nvSpPr>
          <p:cNvPr id="63" name="Component">
            <a:extLst>
              <a:ext uri="{FF2B5EF4-FFF2-40B4-BE49-F238E27FC236}">
                <a16:creationId xmlns:a16="http://schemas.microsoft.com/office/drawing/2014/main" id="{5EA1C811-CC30-0CCA-AAB1-5FDDD2AA1B92}"/>
              </a:ext>
            </a:extLst>
          </p:cNvPr>
          <p:cNvSpPr/>
          <p:nvPr/>
        </p:nvSpPr>
        <p:spPr>
          <a:xfrm>
            <a:off x="6953849" y="6226115"/>
            <a:ext cx="14351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dirty="0">
                <a:solidFill>
                  <a:srgbClr val="FFFFFF"/>
                </a:solidFill>
                <a:latin typeface="Bahnschrift SemiLight" panose="020B0502040204020203" pitchFamily="34" charset="0"/>
                <a:ea typeface="Satoshi Bold" pitchFamily="34" charset="-122"/>
                <a:cs typeface="Satoshi Bold" pitchFamily="34" charset="-120"/>
              </a:rPr>
              <a:t>Component</a:t>
            </a:r>
            <a:endParaRPr lang="en-US" sz="2000" dirty="0">
              <a:latin typeface="Bahnschrift SemiLight" panose="020B0502040204020203" pitchFamily="34" charset="0"/>
            </a:endParaRPr>
          </a:p>
        </p:txBody>
      </p:sp>
    </p:spTree>
    <p:extLst>
      <p:ext uri="{BB962C8B-B14F-4D97-AF65-F5344CB8AC3E}">
        <p14:creationId xmlns:p14="http://schemas.microsoft.com/office/powerpoint/2010/main" val="1822009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4924-8633-3889-507D-832873AEC650}"/>
              </a:ext>
            </a:extLst>
          </p:cNvPr>
          <p:cNvSpPr>
            <a:spLocks noGrp="1"/>
          </p:cNvSpPr>
          <p:nvPr>
            <p:ph type="title"/>
          </p:nvPr>
        </p:nvSpPr>
        <p:spPr/>
        <p:txBody>
          <a:bodyPr/>
          <a:lstStyle/>
          <a:p>
            <a:r>
              <a:rPr lang="en-US" dirty="0">
                <a:latin typeface="Bahnschrift SemiBold"/>
              </a:rPr>
              <a:t>File structure of your DS </a:t>
            </a:r>
          </a:p>
        </p:txBody>
      </p:sp>
      <p:sp>
        <p:nvSpPr>
          <p:cNvPr id="3" name="Content Placeholder 2">
            <a:extLst>
              <a:ext uri="{FF2B5EF4-FFF2-40B4-BE49-F238E27FC236}">
                <a16:creationId xmlns:a16="http://schemas.microsoft.com/office/drawing/2014/main" id="{07CBE5BE-9A52-96DC-DF76-35DC411BD883}"/>
              </a:ext>
            </a:extLst>
          </p:cNvPr>
          <p:cNvSpPr>
            <a:spLocks noGrp="1"/>
          </p:cNvSpPr>
          <p:nvPr>
            <p:ph idx="1"/>
          </p:nvPr>
        </p:nvSpPr>
        <p:spPr/>
        <p:txBody>
          <a:bodyPr vert="horz" lIns="91440" tIns="45720" rIns="91440" bIns="45720" rtlCol="0" anchor="t">
            <a:normAutofit fontScale="85000" lnSpcReduction="20000"/>
          </a:bodyPr>
          <a:lstStyle/>
          <a:p>
            <a:r>
              <a:rPr lang="en-US" dirty="0">
                <a:latin typeface="Bahnschrift SemiLight"/>
              </a:rPr>
              <a:t>1 file only: Ease of navigation in Figma</a:t>
            </a:r>
            <a:endParaRPr lang="en-US" dirty="0"/>
          </a:p>
          <a:p>
            <a:pPr lvl="1">
              <a:buFont typeface="Courier New" panose="020B0604020202020204" pitchFamily="34" charset="0"/>
              <a:buChar char="o"/>
            </a:pPr>
            <a:r>
              <a:rPr lang="en-US" dirty="0">
                <a:latin typeface="Bahnschrift SemiLight"/>
              </a:rPr>
              <a:t>Only one file to watch</a:t>
            </a:r>
            <a:endParaRPr lang="en-US" dirty="0"/>
          </a:p>
          <a:p>
            <a:pPr lvl="1">
              <a:buFont typeface="Courier New" panose="020B0604020202020204" pitchFamily="34" charset="0"/>
              <a:buChar char="o"/>
            </a:pPr>
            <a:r>
              <a:rPr lang="en-US" dirty="0">
                <a:latin typeface="Bahnschrift SemiLight"/>
              </a:rPr>
              <a:t>all in one place </a:t>
            </a:r>
          </a:p>
          <a:p>
            <a:pPr lvl="1">
              <a:buFont typeface="Courier New" panose="020B0604020202020204" pitchFamily="34" charset="0"/>
              <a:buChar char="o"/>
            </a:pPr>
            <a:r>
              <a:rPr lang="en-US" b="1" dirty="0">
                <a:latin typeface="Bahnschrift SemiLight"/>
              </a:rPr>
              <a:t>Small to medium project</a:t>
            </a:r>
          </a:p>
          <a:p>
            <a:r>
              <a:rPr lang="en-US" dirty="0"/>
              <a:t>1 style file + 1 component file </a:t>
            </a:r>
          </a:p>
          <a:p>
            <a:pPr lvl="1">
              <a:buFont typeface="Courier New" panose="020B0604020202020204" pitchFamily="34" charset="0"/>
              <a:buChar char="o"/>
            </a:pPr>
            <a:r>
              <a:rPr lang="en-US" dirty="0">
                <a:latin typeface="Bahnschrift SemiLight"/>
              </a:rPr>
              <a:t>Possibility of “swapping libraries” of styles (branding / light &amp; dark mode etc.) </a:t>
            </a:r>
          </a:p>
          <a:p>
            <a:pPr lvl="1">
              <a:buFont typeface="Courier New" panose="020B0604020202020204" pitchFamily="34" charset="0"/>
              <a:buChar char="o"/>
            </a:pPr>
            <a:r>
              <a:rPr lang="en-US" dirty="0">
                <a:latin typeface="Bahnschrift SemiLight"/>
              </a:rPr>
              <a:t>Clarity of separate files </a:t>
            </a:r>
          </a:p>
          <a:p>
            <a:pPr lvl="1">
              <a:buFont typeface="Courier New,monospace" panose="020B0604020202020204" pitchFamily="34" charset="0"/>
              <a:buChar char="o"/>
            </a:pPr>
            <a:r>
              <a:rPr lang="en-US" b="1" dirty="0">
                <a:latin typeface="Bahnschrift SemiLight"/>
              </a:rPr>
              <a:t>Small to medium project</a:t>
            </a:r>
            <a:endParaRPr lang="en-US" dirty="0">
              <a:latin typeface="Bahnschrift SemiLight"/>
            </a:endParaRPr>
          </a:p>
          <a:p>
            <a:r>
              <a:rPr lang="en-US" dirty="0">
                <a:latin typeface="Bahnschrift SemiLight"/>
              </a:rPr>
              <a:t>1 style file + 1 file per component </a:t>
            </a:r>
          </a:p>
          <a:p>
            <a:pPr lvl="1">
              <a:buFont typeface="Courier New" panose="020B0604020202020204" pitchFamily="34" charset="0"/>
              <a:buChar char="o"/>
            </a:pPr>
            <a:r>
              <a:rPr lang="en-US" dirty="0">
                <a:latin typeface="Bahnschrift SemiLight"/>
              </a:rPr>
              <a:t>Less risk when pushing for changes </a:t>
            </a:r>
            <a:endParaRPr lang="en-US" dirty="0"/>
          </a:p>
          <a:p>
            <a:pPr lvl="1">
              <a:buFont typeface="Courier New" panose="020B0604020202020204" pitchFamily="34" charset="0"/>
              <a:buChar char="o"/>
            </a:pPr>
            <a:r>
              <a:rPr lang="en-US" dirty="0">
                <a:latin typeface="Bahnschrift SemiLight"/>
              </a:rPr>
              <a:t>Focus on one thing at a time </a:t>
            </a:r>
            <a:endParaRPr lang="en-US" dirty="0"/>
          </a:p>
          <a:p>
            <a:pPr lvl="1">
              <a:buFont typeface="Courier New" panose="020B0604020202020204" pitchFamily="34" charset="0"/>
              <a:buChar char="o"/>
            </a:pPr>
            <a:r>
              <a:rPr lang="en-US" dirty="0">
                <a:latin typeface="Bahnschrift SemiLight"/>
              </a:rPr>
              <a:t>Easier for versioning </a:t>
            </a:r>
            <a:endParaRPr lang="en-US" dirty="0"/>
          </a:p>
          <a:p>
            <a:pPr lvl="1">
              <a:buFont typeface="Courier New" panose="020B0604020202020204" pitchFamily="34" charset="0"/>
              <a:buChar char="o"/>
            </a:pPr>
            <a:r>
              <a:rPr lang="en-US" dirty="0">
                <a:latin typeface="Bahnschrift SemiLight"/>
              </a:rPr>
              <a:t>Best performance </a:t>
            </a:r>
          </a:p>
          <a:p>
            <a:pPr lvl="1">
              <a:buFont typeface="Courier New" panose="020B0604020202020204" pitchFamily="34" charset="0"/>
              <a:buChar char="o"/>
            </a:pPr>
            <a:r>
              <a:rPr lang="en-US" b="1" dirty="0">
                <a:latin typeface="Bahnschrift SemiLight"/>
              </a:rPr>
              <a:t>Large project</a:t>
            </a:r>
            <a:endParaRPr lang="en-US" b="1" dirty="0"/>
          </a:p>
        </p:txBody>
      </p:sp>
    </p:spTree>
    <p:extLst>
      <p:ext uri="{BB962C8B-B14F-4D97-AF65-F5344CB8AC3E}">
        <p14:creationId xmlns:p14="http://schemas.microsoft.com/office/powerpoint/2010/main" val="2623634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CFC3-520F-170E-E25A-3617084ABF4D}"/>
              </a:ext>
            </a:extLst>
          </p:cNvPr>
          <p:cNvSpPr>
            <a:spLocks noGrp="1"/>
          </p:cNvSpPr>
          <p:nvPr>
            <p:ph type="title"/>
          </p:nvPr>
        </p:nvSpPr>
        <p:spPr/>
        <p:txBody>
          <a:bodyPr/>
          <a:lstStyle/>
          <a:p>
            <a:r>
              <a:rPr lang="en-US" dirty="0">
                <a:latin typeface="Bahnschrift SemiBold"/>
              </a:rPr>
              <a:t>Nomenclature</a:t>
            </a:r>
            <a:endParaRPr lang="en-US" dirty="0"/>
          </a:p>
        </p:txBody>
      </p:sp>
      <p:sp>
        <p:nvSpPr>
          <p:cNvPr id="3" name="Content Placeholder 2">
            <a:extLst>
              <a:ext uri="{FF2B5EF4-FFF2-40B4-BE49-F238E27FC236}">
                <a16:creationId xmlns:a16="http://schemas.microsoft.com/office/drawing/2014/main" id="{ADBCA129-02BE-7730-0DEF-131530F3D537}"/>
              </a:ext>
            </a:extLst>
          </p:cNvPr>
          <p:cNvSpPr>
            <a:spLocks noGrp="1"/>
          </p:cNvSpPr>
          <p:nvPr>
            <p:ph idx="1"/>
          </p:nvPr>
        </p:nvSpPr>
        <p:spPr/>
        <p:txBody>
          <a:bodyPr vert="horz" lIns="91440" tIns="45720" rIns="91440" bIns="45720" rtlCol="0" anchor="t">
            <a:normAutofit/>
          </a:bodyPr>
          <a:lstStyle/>
          <a:p>
            <a:pPr marL="0" indent="0">
              <a:buNone/>
            </a:pPr>
            <a:r>
              <a:rPr lang="en-US" dirty="0">
                <a:latin typeface="Bahnschrift SemiLight"/>
              </a:rPr>
              <a:t>"</a:t>
            </a:r>
            <a:r>
              <a:rPr lang="en-US" i="1" dirty="0">
                <a:latin typeface="Bahnschrift SemiLight"/>
              </a:rPr>
              <a:t>There are only two hard things in Computer Science: cache invalidation and naming things</a:t>
            </a:r>
            <a:r>
              <a:rPr lang="en-US" dirty="0">
                <a:latin typeface="Bahnschrift SemiLight"/>
              </a:rPr>
              <a:t>." </a:t>
            </a:r>
          </a:p>
          <a:p>
            <a:pPr marL="0" indent="0">
              <a:buNone/>
            </a:pPr>
            <a:r>
              <a:rPr lang="en-US" dirty="0">
                <a:latin typeface="Bahnschrift SemiLight"/>
              </a:rPr>
              <a:t>						Phil Karlton </a:t>
            </a:r>
            <a:endParaRPr lang="en-US" dirty="0"/>
          </a:p>
        </p:txBody>
      </p:sp>
    </p:spTree>
    <p:extLst>
      <p:ext uri="{BB962C8B-B14F-4D97-AF65-F5344CB8AC3E}">
        <p14:creationId xmlns:p14="http://schemas.microsoft.com/office/powerpoint/2010/main" val="1678721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070D-A814-F12B-5452-04853600018C}"/>
              </a:ext>
            </a:extLst>
          </p:cNvPr>
          <p:cNvSpPr>
            <a:spLocks noGrp="1"/>
          </p:cNvSpPr>
          <p:nvPr>
            <p:ph type="title"/>
          </p:nvPr>
        </p:nvSpPr>
        <p:spPr/>
        <p:txBody>
          <a:bodyPr/>
          <a:lstStyle/>
          <a:p>
            <a:r>
              <a:rPr lang="en-US" dirty="0"/>
              <a:t>Examples / Links </a:t>
            </a:r>
          </a:p>
        </p:txBody>
      </p:sp>
      <p:sp>
        <p:nvSpPr>
          <p:cNvPr id="3" name="Content Placeholder 2">
            <a:extLst>
              <a:ext uri="{FF2B5EF4-FFF2-40B4-BE49-F238E27FC236}">
                <a16:creationId xmlns:a16="http://schemas.microsoft.com/office/drawing/2014/main" id="{14CDAECA-9F54-7146-8E71-F562EE83E289}"/>
              </a:ext>
            </a:extLst>
          </p:cNvPr>
          <p:cNvSpPr>
            <a:spLocks noGrp="1"/>
          </p:cNvSpPr>
          <p:nvPr>
            <p:ph idx="1"/>
          </p:nvPr>
        </p:nvSpPr>
        <p:spPr/>
        <p:txBody>
          <a:bodyPr vert="horz" lIns="91440" tIns="45720" rIns="91440" bIns="45720" rtlCol="0" anchor="t">
            <a:normAutofit/>
          </a:bodyPr>
          <a:lstStyle/>
          <a:p>
            <a:r>
              <a:rPr lang="en-US" dirty="0">
                <a:latin typeface="Bahnschrift SemiLight"/>
              </a:rPr>
              <a:t>Decathlon </a:t>
            </a:r>
            <a:r>
              <a:rPr lang="en-US" dirty="0">
                <a:latin typeface="Bahnschrift SemiLight"/>
                <a:hlinkClick r:id="rId2"/>
              </a:rPr>
              <a:t>https://www.decathlon.be/nl/splashpage/</a:t>
            </a:r>
            <a:r>
              <a:rPr lang="en-US" dirty="0">
                <a:latin typeface="Bahnschrift SemiLight"/>
              </a:rPr>
              <a:t> </a:t>
            </a:r>
          </a:p>
          <a:p>
            <a:r>
              <a:rPr lang="en-US" dirty="0">
                <a:latin typeface="Bahnschrift SemiLight"/>
              </a:rPr>
              <a:t>Gov.uk </a:t>
            </a:r>
            <a:r>
              <a:rPr lang="en-US" dirty="0">
                <a:latin typeface="Bahnschrift SemiLight"/>
                <a:hlinkClick r:id="rId3"/>
              </a:rPr>
              <a:t>https://www.gov.uk/</a:t>
            </a:r>
            <a:r>
              <a:rPr lang="en-US" dirty="0">
                <a:latin typeface="Bahnschrift SemiLight"/>
              </a:rPr>
              <a:t> </a:t>
            </a:r>
          </a:p>
          <a:p>
            <a:r>
              <a:rPr lang="en-US" dirty="0">
                <a:latin typeface="Bahnschrift SemiLight"/>
              </a:rPr>
              <a:t>Material Design </a:t>
            </a:r>
            <a:r>
              <a:rPr lang="en-US" dirty="0">
                <a:latin typeface="Bahnschrift SemiLight"/>
                <a:hlinkClick r:id="rId4"/>
              </a:rPr>
              <a:t>https://m3.material.io/</a:t>
            </a:r>
            <a:r>
              <a:rPr lang="en-US" dirty="0">
                <a:latin typeface="Bahnschrift SemiLight"/>
              </a:rPr>
              <a:t> </a:t>
            </a:r>
          </a:p>
          <a:p>
            <a:r>
              <a:rPr lang="en-US" dirty="0">
                <a:latin typeface="Bahnschrift SemiLight"/>
              </a:rPr>
              <a:t>There is a Figma plugin to generate a palette based on their principles </a:t>
            </a:r>
          </a:p>
          <a:p>
            <a:r>
              <a:rPr lang="en-US" dirty="0" err="1">
                <a:latin typeface="Bahnschrift SemiLight"/>
              </a:rPr>
              <a:t>Proxyclick</a:t>
            </a:r>
            <a:r>
              <a:rPr lang="en-US" dirty="0">
                <a:latin typeface="Bahnschrift SemiLight"/>
              </a:rPr>
              <a:t> </a:t>
            </a:r>
          </a:p>
          <a:p>
            <a:r>
              <a:rPr lang="en-US" dirty="0">
                <a:latin typeface="Bahnschrift SemiLight"/>
              </a:rPr>
              <a:t>Luis on color tokens </a:t>
            </a:r>
            <a:r>
              <a:rPr lang="en-US" dirty="0">
                <a:latin typeface="Bahnschrift SemiLight"/>
                <a:hlinkClick r:id="rId5"/>
              </a:rPr>
              <a:t>https://youtu.be/uiCGvhI7Vwo?si=yrelRecf0K1BrTh-</a:t>
            </a:r>
            <a:endParaRPr lang="en-US" dirty="0">
              <a:latin typeface="Bahnschrift SemiLight"/>
            </a:endParaRPr>
          </a:p>
          <a:p>
            <a:r>
              <a:rPr lang="en-US" dirty="0">
                <a:latin typeface="Bahnschrift SemiLight"/>
              </a:rPr>
              <a:t>THE Druids colors which (subjectively) offer a good balance </a:t>
            </a:r>
          </a:p>
        </p:txBody>
      </p:sp>
    </p:spTree>
    <p:extLst>
      <p:ext uri="{BB962C8B-B14F-4D97-AF65-F5344CB8AC3E}">
        <p14:creationId xmlns:p14="http://schemas.microsoft.com/office/powerpoint/2010/main" val="3337451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44">
    <p:bg>
      <p:bgPr>
        <a:solidFill>
          <a:srgbClr val="FFFFFF"/>
        </a:solidFill>
        <a:effectLst/>
      </p:bgPr>
    </p:bg>
    <p:spTree>
      <p:nvGrpSpPr>
        <p:cNvPr id="1" name=""/>
        <p:cNvGrpSpPr/>
        <p:nvPr/>
      </p:nvGrpSpPr>
      <p:grpSpPr>
        <a:xfrm>
          <a:off x="0" y="0"/>
          <a:ext cx="0" cy="0"/>
          <a:chOff x="0" y="0"/>
          <a:chExt cx="0" cy="0"/>
        </a:xfrm>
      </p:grpSpPr>
      <p:sp>
        <p:nvSpPr>
          <p:cNvPr id="4" name="Lorem ipsum dolor sit amet consectetur adipiscing elit Nullam et lacus interdum viverra dui in posuere lorem Donec tincidunt tempus justo eu luctus In eu malesuada nulla ac sollicitudin orci Nam non nisl id justo egestas malesuada eu vel ligula"/>
          <p:cNvSpPr/>
          <p:nvPr/>
        </p:nvSpPr>
        <p:spPr>
          <a:xfrm>
            <a:off x="635000" y="2651125"/>
            <a:ext cx="10998200" cy="24892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54000" indent="-254000">
              <a:lnSpc>
                <a:spcPts val="2800"/>
              </a:lnSpc>
              <a:buSzPct val="100000"/>
              <a:buChar char="•"/>
            </a:pPr>
            <a:r>
              <a:rPr lang="en-US" sz="2200" dirty="0">
                <a:latin typeface="Bahnschrift SemiLight"/>
                <a:ea typeface="Satoshi Regular"/>
                <a:cs typeface="Satoshi Regular" pitchFamily="34" charset="-120"/>
              </a:rPr>
              <a:t>Not necessarily relevant to put all the icons in variants</a:t>
            </a:r>
          </a:p>
          <a:p>
            <a:pPr marL="254000" indent="-254000">
              <a:lnSpc>
                <a:spcPts val="2800"/>
              </a:lnSpc>
              <a:buSzPct val="100000"/>
              <a:buChar char="•"/>
            </a:pPr>
            <a:r>
              <a:rPr lang="en-US" sz="2200" dirty="0">
                <a:latin typeface="Bahnschrift SemiLight"/>
                <a:ea typeface="Satoshi Regular"/>
                <a:cs typeface="Satoshi Regular" pitchFamily="34" charset="-120"/>
              </a:rPr>
              <a:t>Some have more meaning to be than others, to change them more easily (example: chevron up / down)</a:t>
            </a:r>
          </a:p>
          <a:p>
            <a:pPr marL="254000" indent="-254000">
              <a:lnSpc>
                <a:spcPts val="2800"/>
              </a:lnSpc>
              <a:buSzPct val="100000"/>
              <a:buChar char="•"/>
            </a:pPr>
            <a:r>
              <a:rPr lang="en-US" sz="2200" dirty="0">
                <a:latin typeface="Bahnschrift SemiLight"/>
                <a:ea typeface="Satoshi Regular"/>
                <a:cs typeface="Satoshi Regular" pitchFamily="34" charset="-120"/>
              </a:rPr>
              <a:t>To facilitate component swap, ensure that component layers are identical (except for one exception: 1 vector layer named the same for each icon)</a:t>
            </a:r>
          </a:p>
          <a:p>
            <a:pPr marL="254000" indent="-254000" algn="l">
              <a:lnSpc>
                <a:spcPts val="2800"/>
              </a:lnSpc>
              <a:buSzPct val="100000"/>
              <a:buChar char="•"/>
            </a:pPr>
            <a:r>
              <a:rPr lang="en-US" sz="2200" dirty="0">
                <a:latin typeface="Bahnschrift SemiLight"/>
                <a:ea typeface="Satoshi Regular"/>
                <a:cs typeface="Satoshi Regular" pitchFamily="34" charset="-120"/>
              </a:rPr>
              <a:t>Ability to provide icon size variations for stricter usage
Possible to manage it with a “base component” but requires more maintenance anyway.</a:t>
            </a:r>
            <a:endParaRPr lang="en-US" sz="2200" dirty="0">
              <a:latin typeface="Bahnschrift SemiLight"/>
              <a:ea typeface="Satoshi Regular"/>
            </a:endParaRPr>
          </a:p>
        </p:txBody>
      </p:sp>
      <p:sp>
        <p:nvSpPr>
          <p:cNvPr id="7" name="Title 6">
            <a:extLst>
              <a:ext uri="{FF2B5EF4-FFF2-40B4-BE49-F238E27FC236}">
                <a16:creationId xmlns:a16="http://schemas.microsoft.com/office/drawing/2014/main" id="{FB9FB600-F940-8796-ED27-59872987BF02}"/>
              </a:ext>
            </a:extLst>
          </p:cNvPr>
          <p:cNvSpPr>
            <a:spLocks noGrp="1"/>
          </p:cNvSpPr>
          <p:nvPr>
            <p:ph type="title"/>
          </p:nvPr>
        </p:nvSpPr>
        <p:spPr/>
        <p:txBody>
          <a:bodyPr/>
          <a:lstStyle/>
          <a:p>
            <a:r>
              <a:rPr lang="en-US" dirty="0"/>
              <a:t>Icons</a:t>
            </a:r>
          </a:p>
        </p:txBody>
      </p:sp>
    </p:spTree>
    <p:extLst>
      <p:ext uri="{BB962C8B-B14F-4D97-AF65-F5344CB8AC3E}">
        <p14:creationId xmlns:p14="http://schemas.microsoft.com/office/powerpoint/2010/main" val="299842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47">
    <p:bg>
      <p:bgPr>
        <a:solidFill>
          <a:srgbClr val="FFFFFF"/>
        </a:solidFill>
        <a:effectLst/>
      </p:bgPr>
    </p:bg>
    <p:spTree>
      <p:nvGrpSpPr>
        <p:cNvPr id="1" name=""/>
        <p:cNvGrpSpPr/>
        <p:nvPr/>
      </p:nvGrpSpPr>
      <p:grpSpPr>
        <a:xfrm>
          <a:off x="0" y="0"/>
          <a:ext cx="0" cy="0"/>
          <a:chOff x="0" y="0"/>
          <a:chExt cx="0" cy="0"/>
        </a:xfrm>
      </p:grpSpPr>
      <p:sp>
        <p:nvSpPr>
          <p:cNvPr id="4" name="Lorem ipsum dolor sit amet consectetur adipiscing elit Nullam et lacus interdum viverra dui in posuere lorem Donec tincidunt tempus justo eu luctus In eu malesuada nulla ac sollicitudin orci Nam non nisl id justo egestas malesuada eu vel ligula"/>
          <p:cNvSpPr/>
          <p:nvPr/>
        </p:nvSpPr>
        <p:spPr>
          <a:xfrm>
            <a:off x="198740" y="3537798"/>
            <a:ext cx="10998200" cy="28448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54000" indent="-254000" algn="l">
              <a:lnSpc>
                <a:spcPts val="2800"/>
              </a:lnSpc>
              <a:buSzPct val="100000"/>
              <a:buChar char="•"/>
            </a:pPr>
            <a:endParaRPr lang="en-US" sz="2000" dirty="0">
              <a:solidFill>
                <a:srgbClr val="49313B"/>
              </a:solidFill>
              <a:latin typeface="Satoshi Regular"/>
            </a:endParaRPr>
          </a:p>
        </p:txBody>
      </p:sp>
      <p:sp>
        <p:nvSpPr>
          <p:cNvPr id="7" name="Title 6">
            <a:extLst>
              <a:ext uri="{FF2B5EF4-FFF2-40B4-BE49-F238E27FC236}">
                <a16:creationId xmlns:a16="http://schemas.microsoft.com/office/drawing/2014/main" id="{840E946E-767A-32B5-68D2-2C58148F284F}"/>
              </a:ext>
            </a:extLst>
          </p:cNvPr>
          <p:cNvSpPr>
            <a:spLocks noGrp="1"/>
          </p:cNvSpPr>
          <p:nvPr>
            <p:ph type="title"/>
          </p:nvPr>
        </p:nvSpPr>
        <p:spPr/>
        <p:txBody>
          <a:bodyPr/>
          <a:lstStyle/>
          <a:p>
            <a:r>
              <a:rPr lang="en-US" dirty="0">
                <a:latin typeface="Bahnschrift SemiBold"/>
              </a:rPr>
              <a:t>Components</a:t>
            </a:r>
            <a:endParaRPr lang="en-US" dirty="0"/>
          </a:p>
        </p:txBody>
      </p:sp>
      <p:sp>
        <p:nvSpPr>
          <p:cNvPr id="8" name="Content Placeholder 7">
            <a:extLst>
              <a:ext uri="{FF2B5EF4-FFF2-40B4-BE49-F238E27FC236}">
                <a16:creationId xmlns:a16="http://schemas.microsoft.com/office/drawing/2014/main" id="{3CB3358C-EE90-ED71-3B01-56E8F5697077}"/>
              </a:ext>
            </a:extLst>
          </p:cNvPr>
          <p:cNvSpPr>
            <a:spLocks noGrp="1"/>
          </p:cNvSpPr>
          <p:nvPr>
            <p:ph idx="1"/>
          </p:nvPr>
        </p:nvSpPr>
        <p:spPr/>
        <p:txBody>
          <a:bodyPr vert="horz" lIns="91440" tIns="45720" rIns="91440" bIns="45720" rtlCol="0" anchor="t">
            <a:normAutofit fontScale="77500" lnSpcReduction="20000"/>
          </a:bodyPr>
          <a:lstStyle/>
          <a:p>
            <a:r>
              <a:rPr lang="en-US" dirty="0"/>
              <a:t>Too many variants/properties can harm the usability of the DS </a:t>
            </a:r>
          </a:p>
          <a:p>
            <a:r>
              <a:rPr lang="en-US" dirty="0"/>
              <a:t>They can be more difficult to use/discover </a:t>
            </a:r>
          </a:p>
          <a:p>
            <a:r>
              <a:rPr lang="en-US" dirty="0"/>
              <a:t>Example: all inputs in variants would not allow to quickly search and use an input date </a:t>
            </a:r>
          </a:p>
          <a:p>
            <a:r>
              <a:rPr lang="en-US" dirty="0"/>
              <a:t>Separate by use Example: if a badge with icon is always used in case A and the one without icon in case B, these are 2 different components </a:t>
            </a:r>
          </a:p>
          <a:p>
            <a:r>
              <a:rPr lang="en-US" dirty="0"/>
              <a:t>Fewer properties = more consistency </a:t>
            </a:r>
          </a:p>
          <a:p>
            <a:r>
              <a:rPr lang="en-US" dirty="0"/>
              <a:t>“Base components” can be useful for managing large numbers of variants/components </a:t>
            </a:r>
          </a:p>
          <a:p>
            <a:r>
              <a:rPr lang="en-US" dirty="0"/>
              <a:t>Use “unpublished components” to facilitate maintenance without cluttering user choices </a:t>
            </a:r>
          </a:p>
          <a:p>
            <a:r>
              <a:rPr lang="en-US" dirty="0">
                <a:latin typeface="Bahnschrift SemiLight"/>
              </a:rPr>
              <a:t>Component discoverability: Luis - “Is this a component?” </a:t>
            </a:r>
          </a:p>
          <a:p>
            <a:r>
              <a:rPr lang="en-US" dirty="0"/>
              <a:t>Example of tabs that may be too complex ? </a:t>
            </a:r>
          </a:p>
        </p:txBody>
      </p:sp>
    </p:spTree>
    <p:extLst>
      <p:ext uri="{BB962C8B-B14F-4D97-AF65-F5344CB8AC3E}">
        <p14:creationId xmlns:p14="http://schemas.microsoft.com/office/powerpoint/2010/main" val="1270028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23689-5E63-9E5D-AB3D-11A4EBB09FC0}"/>
              </a:ext>
            </a:extLst>
          </p:cNvPr>
          <p:cNvSpPr>
            <a:spLocks noGrp="1"/>
          </p:cNvSpPr>
          <p:nvPr>
            <p:ph type="title"/>
          </p:nvPr>
        </p:nvSpPr>
        <p:spPr/>
        <p:txBody>
          <a:bodyPr/>
          <a:lstStyle/>
          <a:p>
            <a:r>
              <a:rPr lang="en-US" dirty="0">
                <a:latin typeface="Bahnschrift SemiBold"/>
              </a:rPr>
              <a:t>Documentation: accessibility</a:t>
            </a:r>
            <a:endParaRPr lang="en-US" dirty="0"/>
          </a:p>
        </p:txBody>
      </p:sp>
      <p:sp>
        <p:nvSpPr>
          <p:cNvPr id="3" name="Content Placeholder 2">
            <a:extLst>
              <a:ext uri="{FF2B5EF4-FFF2-40B4-BE49-F238E27FC236}">
                <a16:creationId xmlns:a16="http://schemas.microsoft.com/office/drawing/2014/main" id="{05E2220A-DA21-5AB5-CB24-27365AEE5AD1}"/>
              </a:ext>
            </a:extLst>
          </p:cNvPr>
          <p:cNvSpPr>
            <a:spLocks noGrp="1"/>
          </p:cNvSpPr>
          <p:nvPr>
            <p:ph sz="half" idx="1"/>
          </p:nvPr>
        </p:nvSpPr>
        <p:spPr/>
        <p:txBody>
          <a:bodyPr vert="horz" lIns="91440" tIns="45720" rIns="91440" bIns="45720" rtlCol="0" anchor="t">
            <a:normAutofit fontScale="85000" lnSpcReduction="20000"/>
          </a:bodyPr>
          <a:lstStyle/>
          <a:p>
            <a:pPr marL="0" indent="0">
              <a:buNone/>
            </a:pPr>
            <a:r>
              <a:rPr lang="en-US" dirty="0"/>
              <a:t>Like all other concepts, the Design System also allows us to centralize (in part) accessibility. </a:t>
            </a:r>
          </a:p>
          <a:p>
            <a:endParaRPr lang="en-US" dirty="0"/>
          </a:p>
          <a:p>
            <a:r>
              <a:rPr lang="en-US" dirty="0">
                <a:latin typeface="Bahnschrift SemiLight"/>
              </a:rPr>
              <a:t>Color contrasts </a:t>
            </a:r>
          </a:p>
          <a:p>
            <a:r>
              <a:rPr lang="en-US" dirty="0"/>
              <a:t>Target Size </a:t>
            </a:r>
          </a:p>
          <a:p>
            <a:r>
              <a:rPr lang="en-US" dirty="0"/>
              <a:t>Text size </a:t>
            </a:r>
          </a:p>
          <a:p>
            <a:r>
              <a:rPr lang="en-US" dirty="0"/>
              <a:t>Don't rely on </a:t>
            </a:r>
            <a:r>
              <a:rPr lang="en-US" dirty="0" err="1"/>
              <a:t>colours</a:t>
            </a:r>
            <a:r>
              <a:rPr lang="en-US" dirty="0"/>
              <a:t> alone </a:t>
            </a:r>
          </a:p>
          <a:p>
            <a:r>
              <a:rPr lang="en-US" dirty="0"/>
              <a:t>Specific behaviors </a:t>
            </a:r>
          </a:p>
          <a:p>
            <a:r>
              <a:rPr lang="en-US" dirty="0"/>
              <a:t>Tab-index </a:t>
            </a:r>
          </a:p>
          <a:p>
            <a:r>
              <a:rPr lang="en-US" dirty="0"/>
              <a:t>Increased contrast mode </a:t>
            </a:r>
          </a:p>
          <a:p>
            <a:r>
              <a:rPr lang="en-US" dirty="0"/>
              <a:t>... </a:t>
            </a:r>
          </a:p>
        </p:txBody>
      </p:sp>
      <p:pic>
        <p:nvPicPr>
          <p:cNvPr id="6" name="Base / Left-Right" descr="preencoded.png">
            <a:extLst>
              <a:ext uri="{FF2B5EF4-FFF2-40B4-BE49-F238E27FC236}">
                <a16:creationId xmlns:a16="http://schemas.microsoft.com/office/drawing/2014/main" id="{11AE9128-7D52-AFEB-9F1B-8C8062BC9085}"/>
              </a:ext>
            </a:extLst>
          </p:cNvPr>
          <p:cNvPicPr>
            <a:picLocks noChangeAspect="1"/>
          </p:cNvPicPr>
          <p:nvPr/>
        </p:nvPicPr>
        <p:blipFill>
          <a:blip r:embed="rId2"/>
          <a:srcRect l="49017" t="12788" r="3577" b="15793"/>
          <a:stretch/>
        </p:blipFill>
        <p:spPr>
          <a:xfrm>
            <a:off x="6206561" y="1825089"/>
            <a:ext cx="5779715" cy="4897896"/>
          </a:xfrm>
          <a:prstGeom prst="rect">
            <a:avLst/>
          </a:prstGeom>
        </p:spPr>
      </p:pic>
    </p:spTree>
    <p:extLst>
      <p:ext uri="{BB962C8B-B14F-4D97-AF65-F5344CB8AC3E}">
        <p14:creationId xmlns:p14="http://schemas.microsoft.com/office/powerpoint/2010/main" val="3965371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6A42D-FD0F-A465-28D5-0DFD7E549E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B19D36-4E80-0E9B-93E7-83C29FCC1F18}"/>
              </a:ext>
            </a:extLst>
          </p:cNvPr>
          <p:cNvSpPr>
            <a:spLocks noGrp="1"/>
          </p:cNvSpPr>
          <p:nvPr>
            <p:ph type="title"/>
          </p:nvPr>
        </p:nvSpPr>
        <p:spPr/>
        <p:txBody>
          <a:bodyPr/>
          <a:lstStyle/>
          <a:p>
            <a:r>
              <a:rPr lang="en-US" dirty="0">
                <a:latin typeface="Bahnschrift SemiBold"/>
              </a:rPr>
              <a:t>Documentation: accessibility</a:t>
            </a:r>
            <a:endParaRPr lang="en-US" dirty="0"/>
          </a:p>
        </p:txBody>
      </p:sp>
      <p:sp>
        <p:nvSpPr>
          <p:cNvPr id="3" name="Content Placeholder 2">
            <a:extLst>
              <a:ext uri="{FF2B5EF4-FFF2-40B4-BE49-F238E27FC236}">
                <a16:creationId xmlns:a16="http://schemas.microsoft.com/office/drawing/2014/main" id="{09383DF6-13A0-44E4-7556-4EE25C9B443B}"/>
              </a:ext>
            </a:extLst>
          </p:cNvPr>
          <p:cNvSpPr>
            <a:spLocks noGrp="1"/>
          </p:cNvSpPr>
          <p:nvPr>
            <p:ph sz="half" idx="1"/>
          </p:nvPr>
        </p:nvSpPr>
        <p:spPr/>
        <p:txBody>
          <a:bodyPr vert="horz" lIns="91440" tIns="45720" rIns="91440" bIns="45720" rtlCol="0" anchor="t">
            <a:normAutofit/>
          </a:bodyPr>
          <a:lstStyle/>
          <a:p>
            <a:pPr marL="0" indent="0">
              <a:buNone/>
            </a:pPr>
            <a:r>
              <a:rPr lang="en-US" dirty="0">
                <a:latin typeface="Bahnschrift SemiLight"/>
              </a:rPr>
              <a:t>Plugins </a:t>
            </a:r>
          </a:p>
          <a:p>
            <a:r>
              <a:rPr lang="en-US" dirty="0">
                <a:latin typeface="Bahnschrift SemiLight"/>
              </a:rPr>
              <a:t>Contrast</a:t>
            </a:r>
            <a:endParaRPr lang="en-US" dirty="0"/>
          </a:p>
          <a:p>
            <a:pPr lvl="1">
              <a:buFont typeface="Courier New" panose="020B0604020202020204" pitchFamily="34" charset="0"/>
              <a:buChar char="o"/>
            </a:pPr>
            <a:r>
              <a:rPr lang="en-US" dirty="0">
                <a:latin typeface="Bahnschrift SemiLight"/>
              </a:rPr>
              <a:t>Check Contrasts - Be careful, not as reliable as using “true contrast checkers”. </a:t>
            </a:r>
          </a:p>
          <a:p>
            <a:r>
              <a:rPr lang="en-US" dirty="0">
                <a:latin typeface="Bahnschrift SemiLight"/>
              </a:rPr>
              <a:t>Adee </a:t>
            </a:r>
            <a:endParaRPr lang="en-US" dirty="0"/>
          </a:p>
          <a:p>
            <a:pPr lvl="1">
              <a:buFont typeface="Courier New" panose="020B0604020202020204" pitchFamily="34" charset="0"/>
              <a:buChar char="o"/>
            </a:pPr>
            <a:r>
              <a:rPr lang="en-US" dirty="0">
                <a:latin typeface="Bahnschrift SemiLight"/>
              </a:rPr>
              <a:t>Accessibility toolbox (contrasts, target size, color blindness simulation, ...)</a:t>
            </a:r>
          </a:p>
        </p:txBody>
      </p:sp>
      <p:pic>
        <p:nvPicPr>
          <p:cNvPr id="5" name="Base / Left-Right" descr="preencoded.png">
            <a:extLst>
              <a:ext uri="{FF2B5EF4-FFF2-40B4-BE49-F238E27FC236}">
                <a16:creationId xmlns:a16="http://schemas.microsoft.com/office/drawing/2014/main" id="{5BFB39EC-1913-EABB-E9B0-4D9681DE7E42}"/>
              </a:ext>
            </a:extLst>
          </p:cNvPr>
          <p:cNvPicPr>
            <a:picLocks noChangeAspect="1"/>
          </p:cNvPicPr>
          <p:nvPr/>
        </p:nvPicPr>
        <p:blipFill>
          <a:blip r:embed="rId2"/>
          <a:srcRect l="48074" t="19357" r="2634" b="12928"/>
          <a:stretch/>
        </p:blipFill>
        <p:spPr>
          <a:xfrm>
            <a:off x="6020658" y="1823695"/>
            <a:ext cx="6009755" cy="4643895"/>
          </a:xfrm>
          <a:prstGeom prst="rect">
            <a:avLst/>
          </a:prstGeom>
        </p:spPr>
      </p:pic>
    </p:spTree>
    <p:extLst>
      <p:ext uri="{BB962C8B-B14F-4D97-AF65-F5344CB8AC3E}">
        <p14:creationId xmlns:p14="http://schemas.microsoft.com/office/powerpoint/2010/main" val="4082101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316B8-D3F8-5AE4-8EF2-1FCA83B12416}"/>
              </a:ext>
            </a:extLst>
          </p:cNvPr>
          <p:cNvSpPr>
            <a:spLocks noGrp="1"/>
          </p:cNvSpPr>
          <p:nvPr>
            <p:ph type="title"/>
          </p:nvPr>
        </p:nvSpPr>
        <p:spPr/>
        <p:txBody>
          <a:bodyPr/>
          <a:lstStyle/>
          <a:p>
            <a:r>
              <a:rPr lang="en-US" dirty="0">
                <a:latin typeface="Bahnschrift SemiBold"/>
              </a:rPr>
              <a:t>Documentation Tool</a:t>
            </a:r>
            <a:endParaRPr lang="en-US" dirty="0"/>
          </a:p>
        </p:txBody>
      </p:sp>
      <p:pic>
        <p:nvPicPr>
          <p:cNvPr id="5" name="Frame" descr="preencoded.png">
            <a:extLst>
              <a:ext uri="{FF2B5EF4-FFF2-40B4-BE49-F238E27FC236}">
                <a16:creationId xmlns:a16="http://schemas.microsoft.com/office/drawing/2014/main" id="{4F246007-E705-3D6E-A42A-A17322AF403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111500" y="3789198"/>
            <a:ext cx="5969000" cy="1193800"/>
          </a:xfrm>
          <a:prstGeom prst="rect">
            <a:avLst/>
          </a:prstGeom>
        </p:spPr>
      </p:pic>
      <p:pic>
        <p:nvPicPr>
          <p:cNvPr id="7" name="Frame" descr="preencoded.png">
            <a:extLst>
              <a:ext uri="{FF2B5EF4-FFF2-40B4-BE49-F238E27FC236}">
                <a16:creationId xmlns:a16="http://schemas.microsoft.com/office/drawing/2014/main" id="{642EA0B0-E804-BC0A-CC57-D7C7EE41BC1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70251" y="1752600"/>
            <a:ext cx="5654675" cy="990600"/>
          </a:xfrm>
          <a:prstGeom prst="rect">
            <a:avLst/>
          </a:prstGeom>
        </p:spPr>
      </p:pic>
      <p:sp>
        <p:nvSpPr>
          <p:cNvPr id="9" name="Your own platform">
            <a:extLst>
              <a:ext uri="{FF2B5EF4-FFF2-40B4-BE49-F238E27FC236}">
                <a16:creationId xmlns:a16="http://schemas.microsoft.com/office/drawing/2014/main" id="{EAAD0CAC-EEE7-2FBF-1490-9898308F800D}"/>
              </a:ext>
            </a:extLst>
          </p:cNvPr>
          <p:cNvSpPr/>
          <p:nvPr/>
        </p:nvSpPr>
        <p:spPr>
          <a:xfrm>
            <a:off x="4333328" y="4939830"/>
            <a:ext cx="3816350" cy="4889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lnSpc>
                <a:spcPts val="3840"/>
              </a:lnSpc>
              <a:buNone/>
            </a:pPr>
            <a:r>
              <a:rPr lang="en-US" sz="3200" b="1" dirty="0">
                <a:solidFill>
                  <a:srgbClr val="222222"/>
                </a:solidFill>
                <a:latin typeface="Satoshi Bold" pitchFamily="34" charset="0"/>
                <a:ea typeface="Satoshi Bold" pitchFamily="34" charset="-122"/>
                <a:cs typeface="Satoshi Bold" pitchFamily="34" charset="-120"/>
              </a:rPr>
              <a:t>Your own platform?</a:t>
            </a:r>
            <a:endParaRPr lang="en-US" sz="3200" dirty="0"/>
          </a:p>
        </p:txBody>
      </p:sp>
      <p:sp>
        <p:nvSpPr>
          <p:cNvPr id="4" name="TextBox 3">
            <a:extLst>
              <a:ext uri="{FF2B5EF4-FFF2-40B4-BE49-F238E27FC236}">
                <a16:creationId xmlns:a16="http://schemas.microsoft.com/office/drawing/2014/main" id="{0A5C8912-9A44-0D71-AB7D-B159958AAE2F}"/>
              </a:ext>
            </a:extLst>
          </p:cNvPr>
          <p:cNvSpPr txBox="1"/>
          <p:nvPr/>
        </p:nvSpPr>
        <p:spPr>
          <a:xfrm>
            <a:off x="7091200" y="2700033"/>
            <a:ext cx="6093372" cy="276999"/>
          </a:xfrm>
          <a:prstGeom prst="rect">
            <a:avLst/>
          </a:prstGeom>
          <a:noFill/>
        </p:spPr>
        <p:txBody>
          <a:bodyPr wrap="square">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6"/>
              </a:rPr>
              <a:t>https://zeroheight.com/login</a:t>
            </a:r>
            <a:r>
              <a:rPr lang="fr-BE" sz="1200" dirty="0">
                <a:latin typeface="Bahnschrift SemiLight" panose="020B0502040204020203" pitchFamily="34" charset="0"/>
              </a:rPr>
              <a:t> </a:t>
            </a:r>
          </a:p>
        </p:txBody>
      </p:sp>
      <p:sp>
        <p:nvSpPr>
          <p:cNvPr id="8" name="TextBox 7">
            <a:extLst>
              <a:ext uri="{FF2B5EF4-FFF2-40B4-BE49-F238E27FC236}">
                <a16:creationId xmlns:a16="http://schemas.microsoft.com/office/drawing/2014/main" id="{80853BB8-7276-D15E-DF5F-9D1F830FD0BB}"/>
              </a:ext>
            </a:extLst>
          </p:cNvPr>
          <p:cNvSpPr txBox="1"/>
          <p:nvPr/>
        </p:nvSpPr>
        <p:spPr>
          <a:xfrm>
            <a:off x="7489280" y="5662612"/>
            <a:ext cx="5990896" cy="276999"/>
          </a:xfrm>
          <a:prstGeom prst="rect">
            <a:avLst/>
          </a:prstGeom>
          <a:noFill/>
        </p:spPr>
        <p:txBody>
          <a:bodyPr wrap="square">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7"/>
              </a:rPr>
              <a:t>https://storybook.js.org/</a:t>
            </a:r>
            <a:r>
              <a:rPr lang="fr-BE" sz="1200" dirty="0">
                <a:latin typeface="Bahnschrift SemiLight" panose="020B0502040204020203" pitchFamily="34" charset="0"/>
              </a:rPr>
              <a:t> </a:t>
            </a:r>
          </a:p>
        </p:txBody>
      </p:sp>
    </p:spTree>
    <p:extLst>
      <p:ext uri="{BB962C8B-B14F-4D97-AF65-F5344CB8AC3E}">
        <p14:creationId xmlns:p14="http://schemas.microsoft.com/office/powerpoint/2010/main" val="3601350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912D2C-3DF9-03C0-922A-F9A192AC7122}"/>
              </a:ext>
            </a:extLst>
          </p:cNvPr>
          <p:cNvSpPr>
            <a:spLocks noGrp="1"/>
          </p:cNvSpPr>
          <p:nvPr>
            <p:ph type="ctrTitle"/>
          </p:nvPr>
        </p:nvSpPr>
        <p:spPr/>
        <p:txBody>
          <a:bodyPr/>
          <a:lstStyle/>
          <a:p>
            <a:r>
              <a:rPr lang="fr-FR">
                <a:latin typeface="Bahnschrift"/>
              </a:rPr>
              <a:t>Introduction to Design System</a:t>
            </a:r>
            <a:endParaRPr lang="fr-FR"/>
          </a:p>
        </p:txBody>
      </p:sp>
    </p:spTree>
    <p:extLst>
      <p:ext uri="{BB962C8B-B14F-4D97-AF65-F5344CB8AC3E}">
        <p14:creationId xmlns:p14="http://schemas.microsoft.com/office/powerpoint/2010/main" val="396795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8B593-FE16-80EB-9744-5455D6C4D3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0DE5C3-44B8-D59C-7D8D-860E5B1E8AA8}"/>
              </a:ext>
            </a:extLst>
          </p:cNvPr>
          <p:cNvSpPr>
            <a:spLocks noGrp="1"/>
          </p:cNvSpPr>
          <p:nvPr>
            <p:ph type="ctrTitle"/>
          </p:nvPr>
        </p:nvSpPr>
        <p:spPr/>
        <p:txBody>
          <a:bodyPr/>
          <a:lstStyle/>
          <a:p>
            <a:r>
              <a:rPr lang="en-US" dirty="0">
                <a:latin typeface="Bahnschrift"/>
              </a:rPr>
              <a:t>Tips and tricks</a:t>
            </a:r>
            <a:endParaRPr lang="en-US" dirty="0"/>
          </a:p>
        </p:txBody>
      </p:sp>
    </p:spTree>
    <p:extLst>
      <p:ext uri="{BB962C8B-B14F-4D97-AF65-F5344CB8AC3E}">
        <p14:creationId xmlns:p14="http://schemas.microsoft.com/office/powerpoint/2010/main" val="4250435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0">
    <p:bg>
      <p:bgPr>
        <a:solidFill>
          <a:srgbClr val="FFFFFF"/>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FE5A1BF-C50C-B92A-A53C-F336AC01F454}"/>
              </a:ext>
            </a:extLst>
          </p:cNvPr>
          <p:cNvSpPr>
            <a:spLocks noGrp="1"/>
          </p:cNvSpPr>
          <p:nvPr>
            <p:ph type="title"/>
          </p:nvPr>
        </p:nvSpPr>
        <p:spPr/>
        <p:txBody>
          <a:bodyPr/>
          <a:lstStyle/>
          <a:p>
            <a:r>
              <a:rPr lang="en-US" dirty="0">
                <a:latin typeface="Bahnschrift SemiBold"/>
              </a:rPr>
              <a:t>Tips and tricks: styles</a:t>
            </a:r>
            <a:endParaRPr lang="en-US" dirty="0"/>
          </a:p>
        </p:txBody>
      </p:sp>
      <p:sp>
        <p:nvSpPr>
          <p:cNvPr id="8" name="Content Placeholder 7">
            <a:extLst>
              <a:ext uri="{FF2B5EF4-FFF2-40B4-BE49-F238E27FC236}">
                <a16:creationId xmlns:a16="http://schemas.microsoft.com/office/drawing/2014/main" id="{7D1456FB-4B36-9841-9792-DC892502F51D}"/>
              </a:ext>
            </a:extLst>
          </p:cNvPr>
          <p:cNvSpPr>
            <a:spLocks noGrp="1"/>
          </p:cNvSpPr>
          <p:nvPr>
            <p:ph idx="1"/>
          </p:nvPr>
        </p:nvSpPr>
        <p:spPr/>
        <p:txBody>
          <a:bodyPr vert="horz" lIns="91440" tIns="45720" rIns="91440" bIns="45720" rtlCol="0" anchor="t">
            <a:normAutofit/>
          </a:bodyPr>
          <a:lstStyle/>
          <a:p>
            <a:r>
              <a:rPr lang="en-US" dirty="0">
                <a:latin typeface="Bahnschrift SemiLight"/>
              </a:rPr>
              <a:t>Don't create too many unnecessary styles </a:t>
            </a:r>
            <a:endParaRPr lang="en-US" dirty="0"/>
          </a:p>
          <a:p>
            <a:r>
              <a:rPr lang="en-US" dirty="0">
                <a:latin typeface="Bahnschrift SemiLight"/>
              </a:rPr>
              <a:t>If styles exist but are not Never used, they only clutter the DS </a:t>
            </a:r>
            <a:endParaRPr lang="en-US" dirty="0"/>
          </a:p>
          <a:p>
            <a:r>
              <a:rPr lang="en-US" dirty="0">
                <a:latin typeface="Bahnschrift SemiLight"/>
              </a:rPr>
              <a:t>Choosing a consistent nomenclature </a:t>
            </a:r>
            <a:endParaRPr lang="en-US" dirty="0"/>
          </a:p>
          <a:p>
            <a:r>
              <a:rPr lang="en-US" dirty="0">
                <a:latin typeface="Bahnschrift SemiLight"/>
              </a:rPr>
              <a:t>To make them easy to find and use </a:t>
            </a:r>
            <a:endParaRPr lang="en-US" dirty="0"/>
          </a:p>
          <a:p>
            <a:r>
              <a:rPr lang="en-US" dirty="0">
                <a:latin typeface="Bahnschrift SemiLight"/>
              </a:rPr>
              <a:t>Use descriptions to make usage easier </a:t>
            </a:r>
            <a:endParaRPr lang="en-US" dirty="0"/>
          </a:p>
          <a:p>
            <a:r>
              <a:rPr lang="en-US" dirty="0">
                <a:latin typeface="Bahnschrift SemiLight"/>
              </a:rPr>
              <a:t>Group them in a coherent manner </a:t>
            </a:r>
            <a:endParaRPr lang="en-US" dirty="0"/>
          </a:p>
        </p:txBody>
      </p:sp>
    </p:spTree>
    <p:extLst>
      <p:ext uri="{BB962C8B-B14F-4D97-AF65-F5344CB8AC3E}">
        <p14:creationId xmlns:p14="http://schemas.microsoft.com/office/powerpoint/2010/main" val="2742356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52A970D-D002-3D1B-C3DA-CEBA25835D6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C847D830-C311-B519-6817-ECDD9DA36F73}"/>
              </a:ext>
            </a:extLst>
          </p:cNvPr>
          <p:cNvSpPr>
            <a:spLocks noGrp="1"/>
          </p:cNvSpPr>
          <p:nvPr>
            <p:ph type="title"/>
          </p:nvPr>
        </p:nvSpPr>
        <p:spPr/>
        <p:txBody>
          <a:bodyPr/>
          <a:lstStyle/>
          <a:p>
            <a:r>
              <a:rPr lang="en-US" dirty="0">
                <a:latin typeface="Bahnschrift SemiBold"/>
              </a:rPr>
              <a:t>Tips and tricks: nomenclature</a:t>
            </a:r>
            <a:endParaRPr lang="en-US" dirty="0"/>
          </a:p>
        </p:txBody>
      </p:sp>
      <p:sp>
        <p:nvSpPr>
          <p:cNvPr id="8" name="Content Placeholder 7">
            <a:extLst>
              <a:ext uri="{FF2B5EF4-FFF2-40B4-BE49-F238E27FC236}">
                <a16:creationId xmlns:a16="http://schemas.microsoft.com/office/drawing/2014/main" id="{8DB8024F-0A96-A3FE-8C77-E519EBF38F04}"/>
              </a:ext>
            </a:extLst>
          </p:cNvPr>
          <p:cNvSpPr>
            <a:spLocks noGrp="1"/>
          </p:cNvSpPr>
          <p:nvPr>
            <p:ph idx="1"/>
          </p:nvPr>
        </p:nvSpPr>
        <p:spPr/>
        <p:txBody>
          <a:bodyPr vert="horz" lIns="91440" tIns="45720" rIns="91440" bIns="45720" rtlCol="0" anchor="t">
            <a:normAutofit lnSpcReduction="10000"/>
          </a:bodyPr>
          <a:lstStyle/>
          <a:p>
            <a:r>
              <a:rPr lang="en-US" dirty="0">
                <a:latin typeface="Bahnschrift SemiLight"/>
              </a:rPr>
              <a:t>It all depends on the context, who is using the DS and how. </a:t>
            </a:r>
          </a:p>
          <a:p>
            <a:endParaRPr lang="en-US" dirty="0"/>
          </a:p>
          <a:p>
            <a:r>
              <a:rPr lang="en-US" dirty="0">
                <a:latin typeface="Bahnschrift SemiLight"/>
              </a:rPr>
              <a:t>If it is not necessary, do not complicate </a:t>
            </a:r>
          </a:p>
          <a:p>
            <a:r>
              <a:rPr lang="en-US" dirty="0">
                <a:latin typeface="Bahnschrift SemiLight"/>
              </a:rPr>
              <a:t>Getting closer to the code </a:t>
            </a:r>
          </a:p>
          <a:p>
            <a:r>
              <a:rPr lang="en-US" dirty="0">
                <a:latin typeface="Bahnschrift SemiLight"/>
              </a:rPr>
              <a:t>Use human-readable names </a:t>
            </a:r>
          </a:p>
          <a:p>
            <a:r>
              <a:rPr lang="en-US" dirty="0">
                <a:latin typeface="Bahnschrift SemiLight"/>
              </a:rPr>
              <a:t>Use semantic (rather than generic) names </a:t>
            </a:r>
          </a:p>
          <a:p>
            <a:r>
              <a:rPr lang="en-US" dirty="0">
                <a:latin typeface="Bahnschrift SemiLight"/>
              </a:rPr>
              <a:t>Grouping together like with like </a:t>
            </a:r>
          </a:p>
          <a:p>
            <a:r>
              <a:rPr lang="en-US" dirty="0">
                <a:latin typeface="Bahnschrift SemiLight"/>
              </a:rPr>
              <a:t>Use descriptions to complete what cannot be said in the name </a:t>
            </a:r>
          </a:p>
          <a:p>
            <a:r>
              <a:rPr lang="en-US" dirty="0">
                <a:latin typeface="Bahnschrift SemiLight"/>
              </a:rPr>
              <a:t>(see point on documentation) </a:t>
            </a:r>
          </a:p>
        </p:txBody>
      </p:sp>
    </p:spTree>
    <p:extLst>
      <p:ext uri="{BB962C8B-B14F-4D97-AF65-F5344CB8AC3E}">
        <p14:creationId xmlns:p14="http://schemas.microsoft.com/office/powerpoint/2010/main" val="2688475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70008-DEFE-2005-F42F-A1567378E986}"/>
              </a:ext>
            </a:extLst>
          </p:cNvPr>
          <p:cNvSpPr>
            <a:spLocks noGrp="1"/>
          </p:cNvSpPr>
          <p:nvPr>
            <p:ph type="title"/>
          </p:nvPr>
        </p:nvSpPr>
        <p:spPr/>
        <p:txBody>
          <a:bodyPr/>
          <a:lstStyle/>
          <a:p>
            <a:r>
              <a:rPr lang="en-US" dirty="0">
                <a:latin typeface="Bahnschrift SemiBold"/>
              </a:rPr>
              <a:t>Tips and tricks : changes</a:t>
            </a:r>
          </a:p>
        </p:txBody>
      </p:sp>
      <p:sp>
        <p:nvSpPr>
          <p:cNvPr id="3" name="Content Placeholder 2">
            <a:extLst>
              <a:ext uri="{FF2B5EF4-FFF2-40B4-BE49-F238E27FC236}">
                <a16:creationId xmlns:a16="http://schemas.microsoft.com/office/drawing/2014/main" id="{26AC5CDA-D528-C69F-DCC4-F3B8AC9741A7}"/>
              </a:ext>
            </a:extLst>
          </p:cNvPr>
          <p:cNvSpPr>
            <a:spLocks noGrp="1"/>
          </p:cNvSpPr>
          <p:nvPr>
            <p:ph idx="1"/>
          </p:nvPr>
        </p:nvSpPr>
        <p:spPr/>
        <p:txBody>
          <a:bodyPr vert="horz" lIns="91440" tIns="45720" rIns="91440" bIns="45720" rtlCol="0" anchor="t">
            <a:normAutofit fontScale="77500" lnSpcReduction="20000"/>
          </a:bodyPr>
          <a:lstStyle/>
          <a:p>
            <a:pPr marL="0" indent="0">
              <a:buNone/>
            </a:pPr>
            <a:r>
              <a:rPr lang="en-US" b="1" dirty="0">
                <a:latin typeface="Bahnschrift SemiLight"/>
                <a:cs typeface="Arial"/>
              </a:rPr>
              <a:t>Make a change </a:t>
            </a:r>
            <a:endParaRPr lang="en-US" b="1" dirty="0"/>
          </a:p>
          <a:p>
            <a:r>
              <a:rPr lang="en-US" dirty="0">
                <a:latin typeface="Bahnschrift SemiLight"/>
                <a:cs typeface="Arial"/>
              </a:rPr>
              <a:t>Tip: place an instance of the component with different overrides next to the main in order to see live if things break. </a:t>
            </a:r>
            <a:endParaRPr lang="en-US" dirty="0"/>
          </a:p>
          <a:p>
            <a:pPr marL="0" indent="0">
              <a:buNone/>
            </a:pPr>
            <a:endParaRPr lang="en-US" dirty="0">
              <a:latin typeface="Bahnschrift SemiLight"/>
              <a:cs typeface="Arial"/>
            </a:endParaRPr>
          </a:p>
          <a:p>
            <a:pPr marL="0" indent="0">
              <a:buNone/>
            </a:pPr>
            <a:r>
              <a:rPr lang="en-US" b="1" dirty="0">
                <a:latin typeface="Bahnschrift SemiLight"/>
                <a:cs typeface="Arial"/>
              </a:rPr>
              <a:t>Push a change(s) </a:t>
            </a:r>
            <a:endParaRPr lang="en-US" b="1" dirty="0"/>
          </a:p>
          <a:p>
            <a:r>
              <a:rPr lang="en-US" dirty="0">
                <a:latin typeface="Bahnschrift SemiLight"/>
                <a:cs typeface="Arial"/>
              </a:rPr>
              <a:t>By selecting the relevant component </a:t>
            </a:r>
            <a:endParaRPr lang="en-US" dirty="0"/>
          </a:p>
          <a:p>
            <a:r>
              <a:rPr lang="en-US" dirty="0">
                <a:latin typeface="Bahnschrift SemiLight"/>
                <a:cs typeface="Arial"/>
              </a:rPr>
              <a:t>Via asset / library </a:t>
            </a:r>
            <a:endParaRPr lang="en-US" dirty="0"/>
          </a:p>
          <a:p>
            <a:r>
              <a:rPr lang="en-US" dirty="0">
                <a:latin typeface="Bahnschrift SemiLight"/>
                <a:cs typeface="Arial"/>
              </a:rPr>
              <a:t>Comment on your “push” </a:t>
            </a:r>
            <a:endParaRPr lang="en-US" dirty="0"/>
          </a:p>
          <a:p>
            <a:endParaRPr lang="en-US" dirty="0"/>
          </a:p>
          <a:p>
            <a:pPr marL="0" indent="0">
              <a:buNone/>
            </a:pPr>
            <a:r>
              <a:rPr lang="en-US" b="1" dirty="0">
                <a:latin typeface="Bahnschrift SemiLight"/>
                <a:cs typeface="Arial"/>
              </a:rPr>
              <a:t>Accept a change(s) </a:t>
            </a:r>
            <a:endParaRPr lang="en-US" b="1" dirty="0"/>
          </a:p>
          <a:p>
            <a:r>
              <a:rPr lang="en-US" dirty="0">
                <a:latin typeface="Bahnschrift SemiLight"/>
              </a:rPr>
              <a:t>Accept all/some components </a:t>
            </a:r>
            <a:endParaRPr lang="en-US" dirty="0"/>
          </a:p>
          <a:p>
            <a:r>
              <a:rPr lang="en-US" dirty="0">
                <a:latin typeface="Bahnschrift SemiLight"/>
              </a:rPr>
              <a:t>Verify that the changes are safe </a:t>
            </a:r>
            <a:endParaRPr lang="en-US" dirty="0"/>
          </a:p>
        </p:txBody>
      </p:sp>
    </p:spTree>
    <p:extLst>
      <p:ext uri="{BB962C8B-B14F-4D97-AF65-F5344CB8AC3E}">
        <p14:creationId xmlns:p14="http://schemas.microsoft.com/office/powerpoint/2010/main" val="3885713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42D5D-51C5-C28A-1D79-9602185EF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A119F0-55BE-0C3C-0153-FBD0E2D38C91}"/>
              </a:ext>
            </a:extLst>
          </p:cNvPr>
          <p:cNvSpPr>
            <a:spLocks noGrp="1"/>
          </p:cNvSpPr>
          <p:nvPr>
            <p:ph type="title"/>
          </p:nvPr>
        </p:nvSpPr>
        <p:spPr/>
        <p:txBody>
          <a:bodyPr/>
          <a:lstStyle/>
          <a:p>
            <a:r>
              <a:rPr lang="en-US" dirty="0">
                <a:latin typeface="Bahnschrift SemiBold"/>
              </a:rPr>
              <a:t>Tips and tricks : annotation</a:t>
            </a:r>
          </a:p>
        </p:txBody>
      </p:sp>
      <p:sp>
        <p:nvSpPr>
          <p:cNvPr id="3" name="Content Placeholder 2">
            <a:extLst>
              <a:ext uri="{FF2B5EF4-FFF2-40B4-BE49-F238E27FC236}">
                <a16:creationId xmlns:a16="http://schemas.microsoft.com/office/drawing/2014/main" id="{28492292-2FBE-0EC3-29B5-0853451444F9}"/>
              </a:ext>
            </a:extLst>
          </p:cNvPr>
          <p:cNvSpPr>
            <a:spLocks noGrp="1"/>
          </p:cNvSpPr>
          <p:nvPr>
            <p:ph idx="1"/>
          </p:nvPr>
        </p:nvSpPr>
        <p:spPr/>
        <p:txBody>
          <a:bodyPr vert="horz" lIns="91440" tIns="45720" rIns="91440" bIns="45720" rtlCol="0" anchor="t">
            <a:normAutofit/>
          </a:bodyPr>
          <a:lstStyle/>
          <a:p>
            <a:r>
              <a:rPr lang="en-US" dirty="0">
                <a:latin typeface="Bahnschrift SemiLight"/>
                <a:cs typeface="Arial"/>
              </a:rPr>
              <a:t>Use descriptions (makes it easier to search and understand) </a:t>
            </a:r>
            <a:endParaRPr lang="en-US" dirty="0"/>
          </a:p>
          <a:p>
            <a:r>
              <a:rPr lang="en-US" dirty="0">
                <a:latin typeface="Bahnschrift SemiLight"/>
              </a:rPr>
              <a:t>Annotate when necessary </a:t>
            </a:r>
            <a:endParaRPr lang="en-US" dirty="0"/>
          </a:p>
        </p:txBody>
      </p:sp>
    </p:spTree>
    <p:extLst>
      <p:ext uri="{BB962C8B-B14F-4D97-AF65-F5344CB8AC3E}">
        <p14:creationId xmlns:p14="http://schemas.microsoft.com/office/powerpoint/2010/main" val="2598407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4ABFD-DB61-A900-3CE7-B59EE45D82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C2651-3732-9EDC-7825-0053BA55F203}"/>
              </a:ext>
            </a:extLst>
          </p:cNvPr>
          <p:cNvSpPr>
            <a:spLocks noGrp="1"/>
          </p:cNvSpPr>
          <p:nvPr>
            <p:ph type="title"/>
          </p:nvPr>
        </p:nvSpPr>
        <p:spPr/>
        <p:txBody>
          <a:bodyPr/>
          <a:lstStyle/>
          <a:p>
            <a:r>
              <a:rPr lang="en-US" dirty="0">
                <a:latin typeface="Bahnschrift SemiBold"/>
              </a:rPr>
              <a:t>Tips and tricks : branch system </a:t>
            </a:r>
          </a:p>
        </p:txBody>
      </p:sp>
      <p:sp>
        <p:nvSpPr>
          <p:cNvPr id="3" name="Content Placeholder 2">
            <a:extLst>
              <a:ext uri="{FF2B5EF4-FFF2-40B4-BE49-F238E27FC236}">
                <a16:creationId xmlns:a16="http://schemas.microsoft.com/office/drawing/2014/main" id="{DA91114F-AA09-5C2C-C245-D63E648273C0}"/>
              </a:ext>
            </a:extLst>
          </p:cNvPr>
          <p:cNvSpPr>
            <a:spLocks noGrp="1"/>
          </p:cNvSpPr>
          <p:nvPr>
            <p:ph idx="1"/>
          </p:nvPr>
        </p:nvSpPr>
        <p:spPr/>
        <p:txBody>
          <a:bodyPr vert="horz" lIns="91440" tIns="45720" rIns="91440" bIns="45720" rtlCol="0" anchor="t">
            <a:normAutofit/>
          </a:bodyPr>
          <a:lstStyle/>
          <a:p>
            <a:r>
              <a:rPr lang="en-US" dirty="0">
                <a:latin typeface="Bahnschrift SemiLight"/>
              </a:rPr>
              <a:t>As in development (and other disciplines), it is possible to create branches. </a:t>
            </a:r>
          </a:p>
          <a:p>
            <a:r>
              <a:rPr lang="en-US" dirty="0">
                <a:latin typeface="Bahnschrift SemiLight"/>
              </a:rPr>
              <a:t>Branches allow you to test changes (purely aesthetic or functional) on your side without involving large-scale modification. </a:t>
            </a:r>
          </a:p>
          <a:p>
            <a:r>
              <a:rPr lang="en-US" dirty="0">
                <a:latin typeface="Bahnschrift SemiLight"/>
                <a:hlinkClick r:id="rId2"/>
              </a:rPr>
              <a:t>https://www.figma.com/best-practices/branching-in-figma/</a:t>
            </a:r>
            <a:r>
              <a:rPr lang="en-US" dirty="0">
                <a:latin typeface="Bahnschrift SemiLight"/>
              </a:rPr>
              <a:t>  </a:t>
            </a:r>
          </a:p>
        </p:txBody>
      </p:sp>
    </p:spTree>
    <p:extLst>
      <p:ext uri="{BB962C8B-B14F-4D97-AF65-F5344CB8AC3E}">
        <p14:creationId xmlns:p14="http://schemas.microsoft.com/office/powerpoint/2010/main" val="3670836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DB0AF-9BB4-016B-208D-4E45AAA87664}"/>
              </a:ext>
            </a:extLst>
          </p:cNvPr>
          <p:cNvSpPr>
            <a:spLocks noGrp="1"/>
          </p:cNvSpPr>
          <p:nvPr>
            <p:ph type="title"/>
          </p:nvPr>
        </p:nvSpPr>
        <p:spPr/>
        <p:txBody>
          <a:bodyPr/>
          <a:lstStyle/>
          <a:p>
            <a:r>
              <a:rPr lang="en-US" dirty="0">
                <a:latin typeface="Bahnschrift SemiBold"/>
              </a:rPr>
              <a:t>Tips and tricks : move styles</a:t>
            </a:r>
            <a:endParaRPr lang="en-US" dirty="0"/>
          </a:p>
        </p:txBody>
      </p:sp>
      <p:sp>
        <p:nvSpPr>
          <p:cNvPr id="4" name="Content Placeholder 3">
            <a:extLst>
              <a:ext uri="{FF2B5EF4-FFF2-40B4-BE49-F238E27FC236}">
                <a16:creationId xmlns:a16="http://schemas.microsoft.com/office/drawing/2014/main" id="{54FFAE28-2C9A-23D8-02FC-B2F23F6FECEE}"/>
              </a:ext>
            </a:extLst>
          </p:cNvPr>
          <p:cNvSpPr>
            <a:spLocks noGrp="1"/>
          </p:cNvSpPr>
          <p:nvPr>
            <p:ph idx="1"/>
          </p:nvPr>
        </p:nvSpPr>
        <p:spPr/>
        <p:txBody>
          <a:bodyPr vert="horz" lIns="91440" tIns="45720" rIns="91440" bIns="45720" rtlCol="0" anchor="t">
            <a:normAutofit/>
          </a:bodyPr>
          <a:lstStyle/>
          <a:p>
            <a:r>
              <a:rPr lang="en-US" dirty="0">
                <a:latin typeface="Bahnschrift SemiLight"/>
              </a:rPr>
              <a:t>Sometimes it is necessary to create a style outside of the design system (it is sometimes easier to create a style in its context). It is then necessary to move it into the design system to continue to centralize them. </a:t>
            </a:r>
          </a:p>
          <a:p>
            <a:pPr marL="0" indent="0">
              <a:buNone/>
            </a:pPr>
            <a:endParaRPr lang="en-US" dirty="0"/>
          </a:p>
          <a:p>
            <a:r>
              <a:rPr lang="en-US" dirty="0">
                <a:latin typeface="Bahnschrift SemiLight"/>
                <a:hlinkClick r:id="rId2"/>
              </a:rPr>
              <a:t>https://help.figma.com/hc/en-us/articles/360039820134-Manage-and-share-styles#Move_styles</a:t>
            </a:r>
            <a:r>
              <a:rPr lang="en-US" dirty="0">
                <a:latin typeface="Bahnschrift SemiLight"/>
              </a:rPr>
              <a:t>   </a:t>
            </a:r>
          </a:p>
        </p:txBody>
      </p:sp>
    </p:spTree>
    <p:extLst>
      <p:ext uri="{BB962C8B-B14F-4D97-AF65-F5344CB8AC3E}">
        <p14:creationId xmlns:p14="http://schemas.microsoft.com/office/powerpoint/2010/main" val="3988170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42FC8-4C3F-5F01-4E90-492D965099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97895-1DF3-0F21-4D55-6EE501F324D0}"/>
              </a:ext>
            </a:extLst>
          </p:cNvPr>
          <p:cNvSpPr>
            <a:spLocks noGrp="1"/>
          </p:cNvSpPr>
          <p:nvPr>
            <p:ph type="title"/>
          </p:nvPr>
        </p:nvSpPr>
        <p:spPr/>
        <p:txBody>
          <a:bodyPr/>
          <a:lstStyle/>
          <a:p>
            <a:r>
              <a:rPr lang="en-US" dirty="0">
                <a:latin typeface="Bahnschrift SemiBold"/>
              </a:rPr>
              <a:t>Tips and tricks : moving components </a:t>
            </a:r>
            <a:endParaRPr lang="en-US" dirty="0"/>
          </a:p>
        </p:txBody>
      </p:sp>
      <p:sp>
        <p:nvSpPr>
          <p:cNvPr id="4" name="Content Placeholder 3">
            <a:extLst>
              <a:ext uri="{FF2B5EF4-FFF2-40B4-BE49-F238E27FC236}">
                <a16:creationId xmlns:a16="http://schemas.microsoft.com/office/drawing/2014/main" id="{780E58C0-5A28-DE2E-1928-F20525F7FB63}"/>
              </a:ext>
            </a:extLst>
          </p:cNvPr>
          <p:cNvSpPr>
            <a:spLocks noGrp="1"/>
          </p:cNvSpPr>
          <p:nvPr>
            <p:ph idx="1"/>
          </p:nvPr>
        </p:nvSpPr>
        <p:spPr/>
        <p:txBody>
          <a:bodyPr vert="horz" lIns="91440" tIns="45720" rIns="91440" bIns="45720" rtlCol="0" anchor="t">
            <a:normAutofit/>
          </a:bodyPr>
          <a:lstStyle/>
          <a:p>
            <a:r>
              <a:rPr lang="en-US" dirty="0">
                <a:latin typeface="Bahnschrift SemiLight"/>
              </a:rPr>
              <a:t>Even more often than styles, it is sometimes easier to create a component in its context. </a:t>
            </a:r>
            <a:endParaRPr lang="en-US" dirty="0"/>
          </a:p>
          <a:p>
            <a:r>
              <a:rPr lang="en-US" dirty="0">
                <a:latin typeface="Bahnschrift SemiLight"/>
              </a:rPr>
              <a:t>It may be interesting to keep a component local, if it is specific to a feature. In other cases, it must be brought back to the design system. </a:t>
            </a:r>
            <a:endParaRPr lang="en-US" dirty="0"/>
          </a:p>
          <a:p>
            <a:r>
              <a:rPr lang="en-US" dirty="0">
                <a:latin typeface="Bahnschrift SemiLight"/>
                <a:hlinkClick r:id="rId2"/>
              </a:rPr>
              <a:t>https://help.figma.com/hc/en-us/articles/4404848314647-Move-published-components</a:t>
            </a:r>
            <a:r>
              <a:rPr lang="en-US" dirty="0">
                <a:latin typeface="Bahnschrift SemiLight"/>
              </a:rPr>
              <a:t>  </a:t>
            </a:r>
            <a:endParaRPr lang="en-US" dirty="0"/>
          </a:p>
        </p:txBody>
      </p:sp>
    </p:spTree>
    <p:extLst>
      <p:ext uri="{BB962C8B-B14F-4D97-AF65-F5344CB8AC3E}">
        <p14:creationId xmlns:p14="http://schemas.microsoft.com/office/powerpoint/2010/main" val="4081306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1DD1F-7FEE-B70A-45B4-D659638AD4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B22718-8878-4C6B-12FF-4D2F731D76D3}"/>
              </a:ext>
            </a:extLst>
          </p:cNvPr>
          <p:cNvSpPr>
            <a:spLocks noGrp="1"/>
          </p:cNvSpPr>
          <p:nvPr>
            <p:ph type="title"/>
          </p:nvPr>
        </p:nvSpPr>
        <p:spPr/>
        <p:txBody>
          <a:bodyPr/>
          <a:lstStyle/>
          <a:p>
            <a:r>
              <a:rPr lang="en-US" dirty="0">
                <a:latin typeface="Bahnschrift SemiBold"/>
              </a:rPr>
              <a:t>Tips and tricks : slot components </a:t>
            </a:r>
            <a:endParaRPr lang="en-US" dirty="0"/>
          </a:p>
        </p:txBody>
      </p:sp>
      <p:sp>
        <p:nvSpPr>
          <p:cNvPr id="4" name="Content Placeholder 3">
            <a:extLst>
              <a:ext uri="{FF2B5EF4-FFF2-40B4-BE49-F238E27FC236}">
                <a16:creationId xmlns:a16="http://schemas.microsoft.com/office/drawing/2014/main" id="{D98565D4-7C6A-0FB4-12C2-B045688C9C9F}"/>
              </a:ext>
            </a:extLst>
          </p:cNvPr>
          <p:cNvSpPr>
            <a:spLocks noGrp="1"/>
          </p:cNvSpPr>
          <p:nvPr>
            <p:ph idx="1"/>
          </p:nvPr>
        </p:nvSpPr>
        <p:spPr/>
        <p:txBody>
          <a:bodyPr vert="horz" lIns="91440" tIns="45720" rIns="91440" bIns="45720" rtlCol="0" anchor="t">
            <a:normAutofit/>
          </a:bodyPr>
          <a:lstStyle/>
          <a:p>
            <a:r>
              <a:rPr lang="en-US" dirty="0">
                <a:latin typeface="Bahnschrift SemiLight"/>
              </a:rPr>
              <a:t>In some cases, especially when following the Atomic Design method, the need arises to have flexible components that can accommodate several types of components. </a:t>
            </a:r>
            <a:endParaRPr lang="en-US" dirty="0"/>
          </a:p>
        </p:txBody>
      </p:sp>
    </p:spTree>
    <p:extLst>
      <p:ext uri="{BB962C8B-B14F-4D97-AF65-F5344CB8AC3E}">
        <p14:creationId xmlns:p14="http://schemas.microsoft.com/office/powerpoint/2010/main" val="281785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6FC0F-53B7-86AC-8407-C4E57C9157E0}"/>
              </a:ext>
            </a:extLst>
          </p:cNvPr>
          <p:cNvSpPr>
            <a:spLocks noGrp="1"/>
          </p:cNvSpPr>
          <p:nvPr>
            <p:ph type="ctrTitle"/>
          </p:nvPr>
        </p:nvSpPr>
        <p:spPr/>
        <p:txBody>
          <a:bodyPr/>
          <a:lstStyle/>
          <a:p>
            <a:r>
              <a:rPr lang="en-US" dirty="0">
                <a:latin typeface="Bahnschrift"/>
              </a:rPr>
              <a:t>Different types of UI</a:t>
            </a:r>
            <a:endParaRPr lang="en-US" dirty="0"/>
          </a:p>
        </p:txBody>
      </p:sp>
    </p:spTree>
    <p:extLst>
      <p:ext uri="{BB962C8B-B14F-4D97-AF65-F5344CB8AC3E}">
        <p14:creationId xmlns:p14="http://schemas.microsoft.com/office/powerpoint/2010/main" val="673558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5" name="Titre 4">
            <a:extLst>
              <a:ext uri="{FF2B5EF4-FFF2-40B4-BE49-F238E27FC236}">
                <a16:creationId xmlns:a16="http://schemas.microsoft.com/office/drawing/2014/main" id="{F9D0AA5D-97F1-748D-3BB6-025DD91ED484}"/>
              </a:ext>
            </a:extLst>
          </p:cNvPr>
          <p:cNvSpPr>
            <a:spLocks noGrp="1"/>
          </p:cNvSpPr>
          <p:nvPr>
            <p:ph type="title"/>
          </p:nvPr>
        </p:nvSpPr>
        <p:spPr/>
        <p:txBody>
          <a:bodyPr/>
          <a:lstStyle/>
          <a:p>
            <a:r>
              <a:rPr lang="fr-FR" dirty="0" err="1">
                <a:latin typeface="Bahnschrift SemiBold"/>
              </a:rPr>
              <a:t>What</a:t>
            </a:r>
            <a:r>
              <a:rPr lang="fr-FR" dirty="0">
                <a:latin typeface="Bahnschrift SemiBold"/>
              </a:rPr>
              <a:t> </a:t>
            </a:r>
            <a:r>
              <a:rPr lang="fr-FR" dirty="0" err="1">
                <a:latin typeface="Bahnschrift SemiBold"/>
              </a:rPr>
              <a:t>is</a:t>
            </a:r>
            <a:r>
              <a:rPr lang="fr-FR" dirty="0">
                <a:latin typeface="Bahnschrift SemiBold"/>
              </a:rPr>
              <a:t> a Design System ?</a:t>
            </a:r>
          </a:p>
        </p:txBody>
      </p:sp>
      <p:sp>
        <p:nvSpPr>
          <p:cNvPr id="225" name="Google Shape;225;p35"/>
          <p:cNvSpPr/>
          <p:nvPr/>
        </p:nvSpPr>
        <p:spPr>
          <a:xfrm>
            <a:off x="6495691" y="1908300"/>
            <a:ext cx="5268400" cy="5940000"/>
          </a:xfrm>
          <a:prstGeom prst="roundRect">
            <a:avLst>
              <a:gd name="adj" fmla="val 1551"/>
            </a:avLst>
          </a:prstGeom>
          <a:solidFill>
            <a:schemeClr val="lt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a:t> </a:t>
            </a:r>
            <a:endParaRPr sz="2489"/>
          </a:p>
        </p:txBody>
      </p:sp>
      <p:pic>
        <p:nvPicPr>
          <p:cNvPr id="226" name="Google Shape;226;p35"/>
          <p:cNvPicPr preferRelativeResize="0"/>
          <p:nvPr/>
        </p:nvPicPr>
        <p:blipFill>
          <a:blip r:embed="rId3">
            <a:alphaModFix/>
          </a:blip>
          <a:stretch>
            <a:fillRect/>
          </a:stretch>
        </p:blipFill>
        <p:spPr>
          <a:xfrm>
            <a:off x="8050341" y="1908337"/>
            <a:ext cx="3710267" cy="5949063"/>
          </a:xfrm>
          <a:prstGeom prst="rect">
            <a:avLst/>
          </a:prstGeom>
          <a:noFill/>
          <a:ln>
            <a:noFill/>
          </a:ln>
        </p:spPr>
      </p:pic>
      <p:pic>
        <p:nvPicPr>
          <p:cNvPr id="227" name="Google Shape;227;p35"/>
          <p:cNvPicPr preferRelativeResize="0"/>
          <p:nvPr/>
        </p:nvPicPr>
        <p:blipFill>
          <a:blip r:embed="rId4">
            <a:alphaModFix/>
          </a:blip>
          <a:stretch>
            <a:fillRect/>
          </a:stretch>
        </p:blipFill>
        <p:spPr>
          <a:xfrm>
            <a:off x="6502791" y="1899200"/>
            <a:ext cx="1558000" cy="5950000"/>
          </a:xfrm>
          <a:prstGeom prst="roundRect">
            <a:avLst>
              <a:gd name="adj" fmla="val 6536"/>
            </a:avLst>
          </a:prstGeom>
          <a:noFill/>
          <a:ln>
            <a:noFill/>
          </a:ln>
        </p:spPr>
      </p:pic>
      <p:sp>
        <p:nvSpPr>
          <p:cNvPr id="228" name="Google Shape;228;p35"/>
          <p:cNvSpPr/>
          <p:nvPr/>
        </p:nvSpPr>
        <p:spPr>
          <a:xfrm>
            <a:off x="6495858" y="1908300"/>
            <a:ext cx="5268400" cy="5940000"/>
          </a:xfrm>
          <a:prstGeom prst="roundRect">
            <a:avLst>
              <a:gd name="adj" fmla="val 1551"/>
            </a:avLst>
          </a:prstGeom>
          <a:noFill/>
          <a:ln w="9525" cap="flat" cmpd="sng">
            <a:solidFill>
              <a:srgbClr val="E9E9E9"/>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489"/>
              <a:t> </a:t>
            </a:r>
            <a:endParaRPr sz="2489"/>
          </a:p>
        </p:txBody>
      </p:sp>
      <p:sp>
        <p:nvSpPr>
          <p:cNvPr id="229" name="Google Shape;229;p35"/>
          <p:cNvSpPr txBox="1"/>
          <p:nvPr/>
        </p:nvSpPr>
        <p:spPr>
          <a:xfrm>
            <a:off x="720167" y="2204967"/>
            <a:ext cx="5024000" cy="367023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2000"/>
              </a:spcBef>
              <a:spcAft>
                <a:spcPts val="533"/>
              </a:spcAft>
              <a:buNone/>
            </a:pPr>
            <a:r>
              <a:rPr lang="en" sz="1600" dirty="0">
                <a:solidFill>
                  <a:schemeClr val="tx1"/>
                </a:solidFill>
                <a:latin typeface="Bahnschrift SemiLight" panose="020B0502040204020203" pitchFamily="34" charset="0"/>
                <a:ea typeface="Roboto"/>
                <a:cs typeface="Roboto"/>
                <a:sym typeface="Roboto"/>
              </a:rPr>
              <a:t>The design system translates into a set of rules, best practices, reusable elements and resources that are made available to the different teams. We can see the design system as a large toolbox common to all teams that would bring ease and consistency when building interfaces.</a:t>
            </a:r>
            <a:endParaRPr lang="fr-FR" sz="1600" dirty="0">
              <a:solidFill>
                <a:schemeClr val="tx1"/>
              </a:solidFill>
              <a:latin typeface="Bahnschrift SemiLight" panose="020B0502040204020203" pitchFamily="34" charset="0"/>
              <a:ea typeface="Roboto"/>
              <a:cs typeface="Roboto"/>
            </a:endParaRPr>
          </a:p>
          <a:p>
            <a:pPr>
              <a:spcBef>
                <a:spcPts val="2000"/>
              </a:spcBef>
              <a:spcAft>
                <a:spcPts val="533"/>
              </a:spcAft>
            </a:pPr>
            <a:endParaRPr lang="en" sz="1600" dirty="0">
              <a:solidFill>
                <a:schemeClr val="tx1"/>
              </a:solidFill>
              <a:latin typeface="Bahnschrift SemiLight" panose="020B0502040204020203" pitchFamily="34" charset="0"/>
              <a:ea typeface="Roboto"/>
              <a:cs typeface="Roboto"/>
            </a:endParaRPr>
          </a:p>
          <a:p>
            <a:pPr>
              <a:spcBef>
                <a:spcPts val="2000"/>
              </a:spcBef>
              <a:spcAft>
                <a:spcPts val="533"/>
              </a:spcAft>
            </a:pPr>
            <a:r>
              <a:rPr lang="en" sz="1600" dirty="0">
                <a:solidFill>
                  <a:schemeClr val="tx1"/>
                </a:solidFill>
                <a:latin typeface="Bahnschrift SemiLight" panose="020B0502040204020203" pitchFamily="34" charset="0"/>
                <a:ea typeface="Roboto"/>
              </a:rPr>
              <a:t>A design system is a set of standards to manage design at scale by reducing redundancy while creating a shared language and visual consistency across different pages and channels. </a:t>
            </a:r>
            <a:endParaRPr lang="en" dirty="0">
              <a:solidFill>
                <a:schemeClr val="tx1"/>
              </a:solidFill>
              <a:latin typeface="Bahnschrift SemiLight" panose="020B0502040204020203" pitchFamily="34" charset="0"/>
            </a:endParaRPr>
          </a:p>
        </p:txBody>
      </p:sp>
      <p:sp>
        <p:nvSpPr>
          <p:cNvPr id="2" name="TextBox 1">
            <a:extLst>
              <a:ext uri="{FF2B5EF4-FFF2-40B4-BE49-F238E27FC236}">
                <a16:creationId xmlns:a16="http://schemas.microsoft.com/office/drawing/2014/main" id="{D819FC85-5C28-D6BB-7020-E0AE8818236E}"/>
              </a:ext>
            </a:extLst>
          </p:cNvPr>
          <p:cNvSpPr txBox="1"/>
          <p:nvPr/>
        </p:nvSpPr>
        <p:spPr>
          <a:xfrm>
            <a:off x="9999023" y="6492875"/>
            <a:ext cx="1982770" cy="553998"/>
          </a:xfrm>
          <a:prstGeom prst="rect">
            <a:avLst/>
          </a:prstGeom>
          <a:noFill/>
        </p:spPr>
        <p:txBody>
          <a:bodyPr wrap="square" rtlCol="0">
            <a:spAutoFit/>
          </a:bodyPr>
          <a:lstStyle/>
          <a:p>
            <a:r>
              <a:rPr lang="fr-BE" sz="1200" dirty="0">
                <a:latin typeface="Bahnschrift SemiLight" panose="020B0502040204020203" pitchFamily="34" charset="0"/>
              </a:rPr>
              <a:t>Source: </a:t>
            </a:r>
            <a:r>
              <a:rPr lang="fr-BE" sz="1200" dirty="0">
                <a:latin typeface="Bahnschrift SemiLight" panose="020B0502040204020203" pitchFamily="34" charset="0"/>
                <a:hlinkClick r:id="rId5"/>
              </a:rPr>
              <a:t>www.adobe.com</a:t>
            </a:r>
            <a:endParaRPr lang="fr-BE" sz="1200" dirty="0">
              <a:latin typeface="Bahnschrift SemiLight" panose="020B0502040204020203" pitchFamily="34" charset="0"/>
            </a:endParaRPr>
          </a:p>
          <a:p>
            <a:endParaRPr lang="fr-BE" dirty="0"/>
          </a:p>
        </p:txBody>
      </p:sp>
    </p:spTree>
    <p:extLst>
      <p:ext uri="{BB962C8B-B14F-4D97-AF65-F5344CB8AC3E}">
        <p14:creationId xmlns:p14="http://schemas.microsoft.com/office/powerpoint/2010/main" val="2458164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C0A8-E7F6-9EF4-19A8-4C2E805E16B5}"/>
              </a:ext>
            </a:extLst>
          </p:cNvPr>
          <p:cNvSpPr>
            <a:spLocks noGrp="1"/>
          </p:cNvSpPr>
          <p:nvPr>
            <p:ph type="title"/>
          </p:nvPr>
        </p:nvSpPr>
        <p:spPr/>
        <p:txBody>
          <a:bodyPr/>
          <a:lstStyle/>
          <a:p>
            <a:r>
              <a:rPr lang="en-US" dirty="0">
                <a:latin typeface="Bahnschrift SemiBold"/>
              </a:rPr>
              <a:t>DISCUSSION</a:t>
            </a:r>
            <a:endParaRPr lang="en-US" dirty="0"/>
          </a:p>
        </p:txBody>
      </p:sp>
      <p:sp>
        <p:nvSpPr>
          <p:cNvPr id="3" name="Content Placeholder 2">
            <a:extLst>
              <a:ext uri="{FF2B5EF4-FFF2-40B4-BE49-F238E27FC236}">
                <a16:creationId xmlns:a16="http://schemas.microsoft.com/office/drawing/2014/main" id="{302A7A70-F88E-AECE-6851-9BB95CC690B9}"/>
              </a:ext>
            </a:extLst>
          </p:cNvPr>
          <p:cNvSpPr>
            <a:spLocks noGrp="1"/>
          </p:cNvSpPr>
          <p:nvPr>
            <p:ph idx="1"/>
          </p:nvPr>
        </p:nvSpPr>
        <p:spPr/>
        <p:txBody>
          <a:bodyPr vert="horz" lIns="91440" tIns="45720" rIns="91440" bIns="45720" rtlCol="0" anchor="t">
            <a:normAutofit/>
          </a:bodyPr>
          <a:lstStyle/>
          <a:p>
            <a:r>
              <a:rPr lang="en-US" dirty="0">
                <a:latin typeface="Bahnschrift SemiLight"/>
              </a:rPr>
              <a:t>What types of UI formats do you know?</a:t>
            </a:r>
          </a:p>
          <a:p>
            <a:r>
              <a:rPr lang="en-US" dirty="0"/>
              <a:t>Which ones to use in which circumstances?</a:t>
            </a:r>
          </a:p>
        </p:txBody>
      </p:sp>
    </p:spTree>
    <p:extLst>
      <p:ext uri="{BB962C8B-B14F-4D97-AF65-F5344CB8AC3E}">
        <p14:creationId xmlns:p14="http://schemas.microsoft.com/office/powerpoint/2010/main" val="23638351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65D1CF-B20B-6329-9CA8-DB7398CD48CE}"/>
              </a:ext>
            </a:extLst>
          </p:cNvPr>
          <p:cNvSpPr>
            <a:spLocks noGrp="1"/>
          </p:cNvSpPr>
          <p:nvPr>
            <p:ph type="title"/>
          </p:nvPr>
        </p:nvSpPr>
        <p:spPr/>
        <p:txBody>
          <a:bodyPr/>
          <a:lstStyle/>
          <a:p>
            <a:r>
              <a:rPr lang="fr-FR" dirty="0"/>
              <a:t>Zoning</a:t>
            </a:r>
            <a:endParaRPr lang="en-US" dirty="0"/>
          </a:p>
        </p:txBody>
      </p:sp>
      <p:sp>
        <p:nvSpPr>
          <p:cNvPr id="3" name="Espace réservé du contenu 2">
            <a:extLst>
              <a:ext uri="{FF2B5EF4-FFF2-40B4-BE49-F238E27FC236}">
                <a16:creationId xmlns:a16="http://schemas.microsoft.com/office/drawing/2014/main" id="{3710EA56-7003-D841-7DD0-87293D83F574}"/>
              </a:ext>
            </a:extLst>
          </p:cNvPr>
          <p:cNvSpPr>
            <a:spLocks noGrp="1"/>
          </p:cNvSpPr>
          <p:nvPr>
            <p:ph sz="half" idx="1"/>
          </p:nvPr>
        </p:nvSpPr>
        <p:spPr/>
        <p:txBody>
          <a:bodyPr vert="horz" lIns="91440" tIns="45720" rIns="91440" bIns="45720" rtlCol="0" anchor="t">
            <a:normAutofit/>
          </a:bodyPr>
          <a:lstStyle/>
          <a:p>
            <a:r>
              <a:rPr lang="fr-FR" dirty="0">
                <a:latin typeface="Bahnschrift SemiLight"/>
              </a:rPr>
              <a:t>Spatial </a:t>
            </a:r>
            <a:r>
              <a:rPr lang="fr-FR" dirty="0" err="1">
                <a:latin typeface="Bahnschrift SemiLight"/>
              </a:rPr>
              <a:t>schematization</a:t>
            </a:r>
            <a:r>
              <a:rPr lang="fr-FR" dirty="0">
                <a:latin typeface="Bahnschrift SemiLight"/>
              </a:rPr>
              <a:t> of the interface </a:t>
            </a:r>
          </a:p>
          <a:p>
            <a:r>
              <a:rPr lang="fr-FR" dirty="0">
                <a:latin typeface="Bahnschrift SemiLight"/>
              </a:rPr>
              <a:t>Focus: </a:t>
            </a:r>
            <a:r>
              <a:rPr lang="fr-FR" dirty="0" err="1">
                <a:latin typeface="Bahnschrift SemiLight"/>
              </a:rPr>
              <a:t>order</a:t>
            </a:r>
            <a:r>
              <a:rPr lang="fr-FR" dirty="0">
                <a:latin typeface="Bahnschrift SemiLight"/>
              </a:rPr>
              <a:t> of </a:t>
            </a:r>
            <a:r>
              <a:rPr lang="fr-FR" dirty="0" err="1">
                <a:latin typeface="Bahnschrift SemiLight"/>
              </a:rPr>
              <a:t>elements</a:t>
            </a:r>
            <a:r>
              <a:rPr lang="fr-FR" dirty="0">
                <a:latin typeface="Bahnschrift SemiLight"/>
              </a:rPr>
              <a:t>, occupation of format, structure </a:t>
            </a:r>
          </a:p>
          <a:p>
            <a:r>
              <a:rPr lang="fr-FR" dirty="0">
                <a:latin typeface="Bahnschrift SemiLight"/>
              </a:rPr>
              <a:t>Reco. </a:t>
            </a:r>
            <a:r>
              <a:rPr lang="fr-FR" dirty="0" err="1">
                <a:latin typeface="Bahnschrift SemiLight"/>
              </a:rPr>
              <a:t>tools</a:t>
            </a:r>
            <a:r>
              <a:rPr lang="fr-FR" dirty="0">
                <a:latin typeface="Bahnschrift SemiLight"/>
              </a:rPr>
              <a:t>: </a:t>
            </a:r>
            <a:r>
              <a:rPr lang="fr-FR" dirty="0" err="1">
                <a:latin typeface="Bahnschrift SemiLight"/>
              </a:rPr>
              <a:t>paper</a:t>
            </a:r>
            <a:r>
              <a:rPr lang="fr-FR" dirty="0">
                <a:latin typeface="Bahnschrift SemiLight"/>
              </a:rPr>
              <a:t>, </a:t>
            </a:r>
            <a:r>
              <a:rPr lang="fr-FR" dirty="0" err="1">
                <a:latin typeface="Bahnschrift SemiLight"/>
              </a:rPr>
              <a:t>board</a:t>
            </a:r>
            <a:r>
              <a:rPr lang="fr-FR" dirty="0">
                <a:latin typeface="Bahnschrift SemiLight"/>
              </a:rPr>
              <a:t>, post-it </a:t>
            </a:r>
          </a:p>
          <a:p>
            <a:r>
              <a:rPr lang="fr-FR" dirty="0">
                <a:latin typeface="Bahnschrift SemiLight"/>
              </a:rPr>
              <a:t>Interaction: </a:t>
            </a:r>
            <a:r>
              <a:rPr lang="fr-FR" dirty="0" err="1">
                <a:latin typeface="Bahnschrift SemiLight"/>
              </a:rPr>
              <a:t>static</a:t>
            </a:r>
            <a:r>
              <a:rPr lang="fr-FR" dirty="0">
                <a:latin typeface="Bahnschrift SemiLight"/>
              </a:rPr>
              <a:t> </a:t>
            </a:r>
          </a:p>
        </p:txBody>
      </p:sp>
      <p:pic>
        <p:nvPicPr>
          <p:cNvPr id="6" name="Base / Left-Right" descr="preencoded.png">
            <a:extLst>
              <a:ext uri="{FF2B5EF4-FFF2-40B4-BE49-F238E27FC236}">
                <a16:creationId xmlns:a16="http://schemas.microsoft.com/office/drawing/2014/main" id="{E91081AF-AC36-DEE1-4470-6B996E96F127}"/>
              </a:ext>
            </a:extLst>
          </p:cNvPr>
          <p:cNvPicPr>
            <a:picLocks noChangeAspect="1"/>
          </p:cNvPicPr>
          <p:nvPr/>
        </p:nvPicPr>
        <p:blipFill>
          <a:blip r:embed="rId2"/>
          <a:srcRect l="50825" b="1887"/>
          <a:stretch/>
        </p:blipFill>
        <p:spPr>
          <a:xfrm>
            <a:off x="7342550" y="2239466"/>
            <a:ext cx="4011842" cy="4500778"/>
          </a:xfrm>
          <a:prstGeom prst="rect">
            <a:avLst/>
          </a:prstGeom>
        </p:spPr>
      </p:pic>
    </p:spTree>
    <p:extLst>
      <p:ext uri="{BB962C8B-B14F-4D97-AF65-F5344CB8AC3E}">
        <p14:creationId xmlns:p14="http://schemas.microsoft.com/office/powerpoint/2010/main" val="37614554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9C082-EEBF-9F3B-F734-791B9407C18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E514963-F20F-9FC1-64A4-866F69069DE0}"/>
              </a:ext>
            </a:extLst>
          </p:cNvPr>
          <p:cNvSpPr>
            <a:spLocks noGrp="1"/>
          </p:cNvSpPr>
          <p:nvPr>
            <p:ph type="title"/>
          </p:nvPr>
        </p:nvSpPr>
        <p:spPr/>
        <p:txBody>
          <a:bodyPr/>
          <a:lstStyle/>
          <a:p>
            <a:r>
              <a:rPr lang="fr-FR" dirty="0"/>
              <a:t>Zoning</a:t>
            </a:r>
            <a:endParaRPr lang="en-US" dirty="0"/>
          </a:p>
        </p:txBody>
      </p:sp>
      <p:sp>
        <p:nvSpPr>
          <p:cNvPr id="8" name="Avantages">
            <a:extLst>
              <a:ext uri="{FF2B5EF4-FFF2-40B4-BE49-F238E27FC236}">
                <a16:creationId xmlns:a16="http://schemas.microsoft.com/office/drawing/2014/main" id="{E20D0D89-21CF-90C5-E671-85CDA1D97B35}"/>
              </a:ext>
            </a:extLst>
          </p:cNvPr>
          <p:cNvSpPr/>
          <p:nvPr/>
        </p:nvSpPr>
        <p:spPr>
          <a:xfrm>
            <a:off x="825500" y="2228850"/>
            <a:ext cx="5086350" cy="27305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16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Benefits</a:t>
            </a:r>
            <a:endParaRPr lang="en-US" sz="1800" dirty="0">
              <a:latin typeface="Bahnschrift SemiLight" panose="020B0502040204020203" pitchFamily="34" charset="0"/>
            </a:endParaRPr>
          </a:p>
        </p:txBody>
      </p:sp>
      <p:sp>
        <p:nvSpPr>
          <p:cNvPr id="10" name="Avantage Avantage Avantage Avantage Avantage">
            <a:extLst>
              <a:ext uri="{FF2B5EF4-FFF2-40B4-BE49-F238E27FC236}">
                <a16:creationId xmlns:a16="http://schemas.microsoft.com/office/drawing/2014/main" id="{2994B197-3702-7C14-B712-00DD1D0AF752}"/>
              </a:ext>
            </a:extLst>
          </p:cNvPr>
          <p:cNvSpPr/>
          <p:nvPr/>
        </p:nvSpPr>
        <p:spPr>
          <a:xfrm>
            <a:off x="825500" y="2927350"/>
            <a:ext cx="5143500" cy="2635250"/>
          </a:xfrm>
          <a:prstGeom prst="rect">
            <a:avLst/>
          </a:prstGeom>
          <a:noFill/>
          <a:ln/>
        </p:spPr>
        <p:txBody>
          <a:bodyPr wrap="square" lIns="254000" tIns="254000" rIns="254000" bIns="25400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03210" indent="-203210" algn="l">
              <a:lnSpc>
                <a:spcPts val="2560"/>
              </a:lnSpc>
              <a:buSzPct val="100000"/>
              <a:buChar char="•"/>
            </a:pPr>
            <a:r>
              <a:rPr lang="en-US" sz="1800" dirty="0">
                <a:solidFill>
                  <a:srgbClr val="000000"/>
                </a:solidFill>
                <a:latin typeface="Bahnschrift SemiLight" panose="020B0502040204020203" pitchFamily="34" charset="0"/>
                <a:ea typeface="Satoshi Regular"/>
                <a:cs typeface="Satoshi Regular" pitchFamily="34" charset="-120"/>
              </a:rPr>
              <a:t>Economical ++
Fast ++ (preparation / creation / modification)
Designer more inclined to change ++
Character in progress acquired for stakeholders</a:t>
            </a:r>
          </a:p>
          <a:p>
            <a:pPr marL="203210" indent="-203210" algn="l">
              <a:lnSpc>
                <a:spcPts val="2560"/>
              </a:lnSpc>
              <a:buSzPct val="100000"/>
              <a:buChar char="•"/>
            </a:pPr>
            <a:r>
              <a:rPr lang="en-US" sz="1800" dirty="0">
                <a:solidFill>
                  <a:srgbClr val="000000"/>
                </a:solidFill>
                <a:latin typeface="Bahnschrift SemiLight" panose="020B0502040204020203" pitchFamily="34" charset="0"/>
                <a:ea typeface="Satoshi Regular"/>
                <a:cs typeface="Satoshi Regular" pitchFamily="34" charset="-120"/>
              </a:rPr>
              <a:t>Ideal for co-design</a:t>
            </a:r>
            <a:endParaRPr lang="en-US" sz="1800" dirty="0">
              <a:latin typeface="Bahnschrift SemiLight" panose="020B0502040204020203" pitchFamily="34" charset="0"/>
              <a:ea typeface="Satoshi Regular"/>
            </a:endParaRPr>
          </a:p>
        </p:txBody>
      </p:sp>
      <p:sp>
        <p:nvSpPr>
          <p:cNvPr id="12" name="Dsavantages">
            <a:extLst>
              <a:ext uri="{FF2B5EF4-FFF2-40B4-BE49-F238E27FC236}">
                <a16:creationId xmlns:a16="http://schemas.microsoft.com/office/drawing/2014/main" id="{8FE7B01B-891D-6530-8A91-6D83BCDD3CB5}"/>
              </a:ext>
            </a:extLst>
          </p:cNvPr>
          <p:cNvSpPr/>
          <p:nvPr/>
        </p:nvSpPr>
        <p:spPr>
          <a:xfrm>
            <a:off x="6337300" y="2228850"/>
            <a:ext cx="5086350" cy="27305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16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Disadvantages</a:t>
            </a:r>
            <a:endParaRPr lang="en-US" sz="1800" dirty="0">
              <a:latin typeface="Bahnschrift SemiLight" panose="020B0502040204020203" pitchFamily="34" charset="0"/>
            </a:endParaRPr>
          </a:p>
        </p:txBody>
      </p:sp>
      <p:sp>
        <p:nvSpPr>
          <p:cNvPr id="14" name="Dsavantage Dsavantage Dsavantage Dsavantage Dsavantage">
            <a:extLst>
              <a:ext uri="{FF2B5EF4-FFF2-40B4-BE49-F238E27FC236}">
                <a16:creationId xmlns:a16="http://schemas.microsoft.com/office/drawing/2014/main" id="{D6B082EE-8F72-9B5D-229E-2FC672D44AD9}"/>
              </a:ext>
            </a:extLst>
          </p:cNvPr>
          <p:cNvSpPr/>
          <p:nvPr/>
        </p:nvSpPr>
        <p:spPr>
          <a:xfrm>
            <a:off x="6337300" y="2927350"/>
            <a:ext cx="5143500" cy="2057400"/>
          </a:xfrm>
          <a:prstGeom prst="rect">
            <a:avLst/>
          </a:prstGeom>
          <a:noFill/>
          <a:ln/>
        </p:spPr>
        <p:txBody>
          <a:bodyPr wrap="square" lIns="254000" tIns="254000" rIns="254000" bIns="25400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03200" indent="-203200" algn="l">
              <a:lnSpc>
                <a:spcPts val="2560"/>
              </a:lnSpc>
              <a:buSzPct val="100000"/>
              <a:buChar char="•"/>
            </a:pPr>
            <a:r>
              <a:rPr lang="en-US" sz="1800" dirty="0">
                <a:solidFill>
                  <a:srgbClr val="000000"/>
                </a:solidFill>
                <a:latin typeface="Bahnschrift SemiLight" panose="020B0502040204020203" pitchFamily="34" charset="0"/>
                <a:ea typeface="Satoshi Regular" pitchFamily="34" charset="-122"/>
                <a:cs typeface="Satoshi Regular" pitchFamily="34" charset="-120"/>
              </a:rPr>
              <a:t>Not sufficient in itself
Discussions still rely heavily on imagination
Feedback not always integrable / realistic
Be comfortable with a pencil</a:t>
            </a:r>
            <a:endParaRPr lang="en-US" sz="1800" dirty="0">
              <a:latin typeface="Bahnschrift SemiLight" panose="020B0502040204020203" pitchFamily="34" charset="0"/>
            </a:endParaRPr>
          </a:p>
        </p:txBody>
      </p:sp>
    </p:spTree>
    <p:extLst>
      <p:ext uri="{BB962C8B-B14F-4D97-AF65-F5344CB8AC3E}">
        <p14:creationId xmlns:p14="http://schemas.microsoft.com/office/powerpoint/2010/main" val="2215624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74BEE-96E0-4650-F23C-CC4105DC3CB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DD5BF98-D994-7AC7-116E-59C7E1C1C109}"/>
              </a:ext>
            </a:extLst>
          </p:cNvPr>
          <p:cNvSpPr>
            <a:spLocks noGrp="1"/>
          </p:cNvSpPr>
          <p:nvPr>
            <p:ph type="title"/>
          </p:nvPr>
        </p:nvSpPr>
        <p:spPr/>
        <p:txBody>
          <a:bodyPr/>
          <a:lstStyle/>
          <a:p>
            <a:r>
              <a:rPr lang="fr-FR" dirty="0">
                <a:latin typeface="Bahnschrift SemiBold"/>
              </a:rPr>
              <a:t>Low-fi wireframe </a:t>
            </a:r>
            <a:endParaRPr lang="en-US" dirty="0"/>
          </a:p>
        </p:txBody>
      </p:sp>
      <p:sp>
        <p:nvSpPr>
          <p:cNvPr id="3" name="Espace réservé du contenu 2">
            <a:extLst>
              <a:ext uri="{FF2B5EF4-FFF2-40B4-BE49-F238E27FC236}">
                <a16:creationId xmlns:a16="http://schemas.microsoft.com/office/drawing/2014/main" id="{06DF572E-E49C-7136-5C5C-441912CCE9E1}"/>
              </a:ext>
            </a:extLst>
          </p:cNvPr>
          <p:cNvSpPr>
            <a:spLocks noGrp="1"/>
          </p:cNvSpPr>
          <p:nvPr>
            <p:ph sz="half" idx="1"/>
          </p:nvPr>
        </p:nvSpPr>
        <p:spPr/>
        <p:txBody>
          <a:bodyPr vert="horz" lIns="91440" tIns="45720" rIns="91440" bIns="45720" rtlCol="0" anchor="t">
            <a:normAutofit lnSpcReduction="10000"/>
          </a:bodyPr>
          <a:lstStyle/>
          <a:p>
            <a:r>
              <a:rPr lang="fr-FR" dirty="0">
                <a:latin typeface="Bahnschrift SemiLight"/>
              </a:rPr>
              <a:t>Black &amp; white model taking into </a:t>
            </a:r>
            <a:r>
              <a:rPr lang="fr-FR" dirty="0" err="1">
                <a:latin typeface="Bahnschrift SemiLight"/>
              </a:rPr>
              <a:t>account</a:t>
            </a:r>
            <a:r>
              <a:rPr lang="fr-FR" dirty="0">
                <a:latin typeface="Bahnschrift SemiLight"/>
              </a:rPr>
              <a:t> the </a:t>
            </a:r>
            <a:r>
              <a:rPr lang="fr-FR" dirty="0" err="1">
                <a:latin typeface="Bahnschrift SemiLight"/>
              </a:rPr>
              <a:t>functional</a:t>
            </a:r>
            <a:r>
              <a:rPr lang="fr-FR" dirty="0">
                <a:latin typeface="Bahnschrift SemiLight"/>
              </a:rPr>
              <a:t> scope. </a:t>
            </a:r>
            <a:endParaRPr lang="en-US" dirty="0"/>
          </a:p>
          <a:p>
            <a:r>
              <a:rPr lang="fr-FR" dirty="0">
                <a:latin typeface="Bahnschrift SemiLight"/>
              </a:rPr>
              <a:t>Focus: </a:t>
            </a:r>
            <a:r>
              <a:rPr lang="fr-FR" dirty="0" err="1">
                <a:latin typeface="Bahnschrift SemiLight"/>
              </a:rPr>
              <a:t>role</a:t>
            </a:r>
            <a:r>
              <a:rPr lang="fr-FR" dirty="0">
                <a:latin typeface="Bahnschrift SemiLight"/>
              </a:rPr>
              <a:t> of zones, proportions, </a:t>
            </a:r>
            <a:r>
              <a:rPr lang="fr-FR" dirty="0" err="1">
                <a:latin typeface="Bahnschrift SemiLight"/>
              </a:rPr>
              <a:t>hierarchy</a:t>
            </a:r>
            <a:r>
              <a:rPr lang="fr-FR" dirty="0">
                <a:latin typeface="Bahnschrift SemiLight"/>
              </a:rPr>
              <a:t> </a:t>
            </a:r>
            <a:r>
              <a:rPr lang="fr-FR" dirty="0" err="1">
                <a:latin typeface="Bahnschrift SemiLight"/>
              </a:rPr>
              <a:t>visual</a:t>
            </a:r>
            <a:r>
              <a:rPr lang="fr-FR" dirty="0">
                <a:latin typeface="Bahnschrift SemiLight"/>
              </a:rPr>
              <a:t>, </a:t>
            </a:r>
            <a:r>
              <a:rPr lang="fr-FR" dirty="0" err="1">
                <a:latin typeface="Bahnschrift SemiLight"/>
              </a:rPr>
              <a:t>quantity</a:t>
            </a:r>
            <a:r>
              <a:rPr lang="fr-FR" dirty="0">
                <a:latin typeface="Bahnschrift SemiLight"/>
              </a:rPr>
              <a:t> of content, completeness </a:t>
            </a:r>
            <a:endParaRPr lang="fr-FR" dirty="0"/>
          </a:p>
          <a:p>
            <a:r>
              <a:rPr lang="fr-FR" dirty="0">
                <a:latin typeface="Bahnschrift SemiLight"/>
              </a:rPr>
              <a:t>Reco. </a:t>
            </a:r>
            <a:r>
              <a:rPr lang="fr-FR" dirty="0" err="1">
                <a:latin typeface="Bahnschrift SemiLight"/>
              </a:rPr>
              <a:t>tools</a:t>
            </a:r>
            <a:r>
              <a:rPr lang="fr-FR" dirty="0">
                <a:latin typeface="Bahnschrift SemiLight"/>
              </a:rPr>
              <a:t>: </a:t>
            </a:r>
            <a:r>
              <a:rPr lang="fr-FR" dirty="0" err="1">
                <a:latin typeface="Bahnschrift SemiLight"/>
              </a:rPr>
              <a:t>paper</a:t>
            </a:r>
            <a:r>
              <a:rPr lang="fr-FR" dirty="0">
                <a:latin typeface="Bahnschrift SemiLight"/>
              </a:rPr>
              <a:t>, </a:t>
            </a:r>
            <a:r>
              <a:rPr lang="fr-FR" dirty="0" err="1">
                <a:latin typeface="Bahnschrift SemiLight"/>
              </a:rPr>
              <a:t>wireframing</a:t>
            </a:r>
            <a:r>
              <a:rPr lang="fr-FR" dirty="0">
                <a:latin typeface="Bahnschrift SemiLight"/>
              </a:rPr>
              <a:t> software </a:t>
            </a:r>
            <a:endParaRPr lang="fr-FR" dirty="0"/>
          </a:p>
          <a:p>
            <a:r>
              <a:rPr lang="fr-FR" dirty="0">
                <a:latin typeface="Bahnschrift SemiLight"/>
              </a:rPr>
              <a:t>Interaction: </a:t>
            </a:r>
            <a:r>
              <a:rPr lang="fr-FR" dirty="0" err="1">
                <a:latin typeface="Bahnschrift SemiLight"/>
              </a:rPr>
              <a:t>static</a:t>
            </a:r>
            <a:r>
              <a:rPr lang="fr-FR" dirty="0">
                <a:latin typeface="Bahnschrift SemiLight"/>
              </a:rPr>
              <a:t> or </a:t>
            </a:r>
            <a:r>
              <a:rPr lang="fr-FR" dirty="0" err="1">
                <a:latin typeface="Bahnschrift SemiLight"/>
              </a:rPr>
              <a:t>sequential</a:t>
            </a:r>
            <a:r>
              <a:rPr lang="fr-FR" dirty="0">
                <a:latin typeface="Bahnschrift SemiLight"/>
              </a:rPr>
              <a:t> </a:t>
            </a:r>
            <a:endParaRPr lang="fr-FR" dirty="0"/>
          </a:p>
        </p:txBody>
      </p:sp>
      <p:pic>
        <p:nvPicPr>
          <p:cNvPr id="5" name="Base / Left-Right" descr="preencoded.png">
            <a:extLst>
              <a:ext uri="{FF2B5EF4-FFF2-40B4-BE49-F238E27FC236}">
                <a16:creationId xmlns:a16="http://schemas.microsoft.com/office/drawing/2014/main" id="{782339C5-9DC6-635A-461D-87B8DAAF3CF5}"/>
              </a:ext>
            </a:extLst>
          </p:cNvPr>
          <p:cNvPicPr>
            <a:picLocks noChangeAspect="1"/>
          </p:cNvPicPr>
          <p:nvPr/>
        </p:nvPicPr>
        <p:blipFill>
          <a:blip r:embed="rId2"/>
          <a:srcRect l="51336" t="-132"/>
          <a:stretch/>
        </p:blipFill>
        <p:spPr>
          <a:xfrm>
            <a:off x="7366000" y="1826481"/>
            <a:ext cx="3987331" cy="4614580"/>
          </a:xfrm>
          <a:prstGeom prst="rect">
            <a:avLst/>
          </a:prstGeom>
        </p:spPr>
      </p:pic>
    </p:spTree>
    <p:extLst>
      <p:ext uri="{BB962C8B-B14F-4D97-AF65-F5344CB8AC3E}">
        <p14:creationId xmlns:p14="http://schemas.microsoft.com/office/powerpoint/2010/main" val="37784689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35EE0-3439-0FDA-D65A-891838F2126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9CB8D96-8AD1-DFBE-B466-98322CEAF4BF}"/>
              </a:ext>
            </a:extLst>
          </p:cNvPr>
          <p:cNvSpPr>
            <a:spLocks noGrp="1"/>
          </p:cNvSpPr>
          <p:nvPr>
            <p:ph type="title"/>
          </p:nvPr>
        </p:nvSpPr>
        <p:spPr/>
        <p:txBody>
          <a:bodyPr/>
          <a:lstStyle/>
          <a:p>
            <a:r>
              <a:rPr lang="fr-FR" dirty="0">
                <a:latin typeface="Bahnschrift SemiBold"/>
              </a:rPr>
              <a:t>Low-fi wireframe </a:t>
            </a:r>
            <a:endParaRPr lang="en-US" dirty="0"/>
          </a:p>
        </p:txBody>
      </p:sp>
      <p:sp>
        <p:nvSpPr>
          <p:cNvPr id="4" name="Avantages">
            <a:extLst>
              <a:ext uri="{FF2B5EF4-FFF2-40B4-BE49-F238E27FC236}">
                <a16:creationId xmlns:a16="http://schemas.microsoft.com/office/drawing/2014/main" id="{00106D25-D495-5532-DDA8-BE5796E9AE25}"/>
              </a:ext>
            </a:extLst>
          </p:cNvPr>
          <p:cNvSpPr/>
          <p:nvPr/>
        </p:nvSpPr>
        <p:spPr>
          <a:xfrm>
            <a:off x="825500" y="2228850"/>
            <a:ext cx="5086350" cy="27305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16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Benefits</a:t>
            </a:r>
            <a:endParaRPr lang="en-US" sz="1800" dirty="0">
              <a:latin typeface="Bahnschrift SemiLight" panose="020B0502040204020203" pitchFamily="34" charset="0"/>
            </a:endParaRPr>
          </a:p>
        </p:txBody>
      </p:sp>
      <p:sp>
        <p:nvSpPr>
          <p:cNvPr id="6" name="Avantage Avantage Avantage Avantage Avantage">
            <a:extLst>
              <a:ext uri="{FF2B5EF4-FFF2-40B4-BE49-F238E27FC236}">
                <a16:creationId xmlns:a16="http://schemas.microsoft.com/office/drawing/2014/main" id="{294A3816-0A3F-7647-A1DF-01DA64E3A108}"/>
              </a:ext>
            </a:extLst>
          </p:cNvPr>
          <p:cNvSpPr/>
          <p:nvPr/>
        </p:nvSpPr>
        <p:spPr>
          <a:xfrm>
            <a:off x="825500" y="2927350"/>
            <a:ext cx="5143500" cy="2057400"/>
          </a:xfrm>
          <a:prstGeom prst="rect">
            <a:avLst/>
          </a:prstGeom>
          <a:noFill/>
          <a:ln/>
        </p:spPr>
        <p:txBody>
          <a:bodyPr wrap="square" lIns="254000" tIns="254000" rIns="254000" bIns="25400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03210" indent="-203210" algn="l">
              <a:lnSpc>
                <a:spcPts val="2560"/>
              </a:lnSpc>
              <a:buSzPct val="100000"/>
              <a:buChar char="•"/>
            </a:pPr>
            <a:r>
              <a:rPr lang="en-US" sz="1800" dirty="0">
                <a:solidFill>
                  <a:srgbClr val="000000"/>
                </a:solidFill>
                <a:latin typeface="Bahnschrift SemiLight" panose="020B0502040204020203" pitchFamily="34" charset="0"/>
                <a:ea typeface="Satoshi Regular" pitchFamily="34" charset="-122"/>
                <a:cs typeface="Satoshi Regular" pitchFamily="34" charset="-120"/>
              </a:rPr>
              <a:t>Economical +
Fast + (edit)
Less pressure on testers
Designer more inclined to change +</a:t>
            </a:r>
            <a:endParaRPr lang="en-US" sz="1800" dirty="0">
              <a:latin typeface="Bahnschrift SemiLight" panose="020B0502040204020203" pitchFamily="34" charset="0"/>
            </a:endParaRPr>
          </a:p>
        </p:txBody>
      </p:sp>
      <p:sp>
        <p:nvSpPr>
          <p:cNvPr id="9" name="Dsavantages">
            <a:extLst>
              <a:ext uri="{FF2B5EF4-FFF2-40B4-BE49-F238E27FC236}">
                <a16:creationId xmlns:a16="http://schemas.microsoft.com/office/drawing/2014/main" id="{B8A48605-FC9F-F8D2-13BC-4A75CA85C52C}"/>
              </a:ext>
            </a:extLst>
          </p:cNvPr>
          <p:cNvSpPr/>
          <p:nvPr/>
        </p:nvSpPr>
        <p:spPr>
          <a:xfrm>
            <a:off x="6337300" y="2228850"/>
            <a:ext cx="5086350" cy="27305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16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Disadvantages</a:t>
            </a:r>
            <a:endParaRPr lang="en-US" sz="2000" dirty="0">
              <a:latin typeface="Bahnschrift SemiLight" panose="020B0502040204020203" pitchFamily="34" charset="0"/>
            </a:endParaRPr>
          </a:p>
        </p:txBody>
      </p:sp>
      <p:sp>
        <p:nvSpPr>
          <p:cNvPr id="13" name="Dsavantage Dsavantage Dsavantage Dsavantage Dsavantage">
            <a:extLst>
              <a:ext uri="{FF2B5EF4-FFF2-40B4-BE49-F238E27FC236}">
                <a16:creationId xmlns:a16="http://schemas.microsoft.com/office/drawing/2014/main" id="{11871A8F-9A89-BFA7-53A3-219993F25F07}"/>
              </a:ext>
            </a:extLst>
          </p:cNvPr>
          <p:cNvSpPr/>
          <p:nvPr/>
        </p:nvSpPr>
        <p:spPr>
          <a:xfrm>
            <a:off x="6337300" y="2927350"/>
            <a:ext cx="5143500" cy="1479550"/>
          </a:xfrm>
          <a:prstGeom prst="rect">
            <a:avLst/>
          </a:prstGeom>
          <a:noFill/>
          <a:ln/>
        </p:spPr>
        <p:txBody>
          <a:bodyPr wrap="square" lIns="254000" tIns="254000" rIns="254000" bIns="25400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03210" indent="-203210" algn="l">
              <a:lnSpc>
                <a:spcPts val="2560"/>
              </a:lnSpc>
              <a:buSzPct val="100000"/>
              <a:buChar char="•"/>
            </a:pPr>
            <a:r>
              <a:rPr lang="en-US" sz="1800" dirty="0">
                <a:solidFill>
                  <a:srgbClr val="000000"/>
                </a:solidFill>
                <a:latin typeface="Bahnschrift SemiLight" panose="020B0502040204020203" pitchFamily="34" charset="0"/>
                <a:ea typeface="Satoshi Regular" pitchFamily="34" charset="-122"/>
                <a:cs typeface="Satoshi Regular" pitchFamily="34" charset="-120"/>
              </a:rPr>
              <a:t>Feedback not always integrable / realistic
Stakeholders may think this is a final deliverable
Important Testing Presentation ++</a:t>
            </a:r>
            <a:endParaRPr lang="en-US" sz="1800" dirty="0">
              <a:latin typeface="Bahnschrift SemiLight" panose="020B0502040204020203" pitchFamily="34" charset="0"/>
            </a:endParaRPr>
          </a:p>
        </p:txBody>
      </p:sp>
    </p:spTree>
    <p:extLst>
      <p:ext uri="{BB962C8B-B14F-4D97-AF65-F5344CB8AC3E}">
        <p14:creationId xmlns:p14="http://schemas.microsoft.com/office/powerpoint/2010/main" val="2661626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6DAC4-963E-53C6-1C51-B663F9EF5D9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DEF04A6-E160-2086-E29D-314A0AED3FB4}"/>
              </a:ext>
            </a:extLst>
          </p:cNvPr>
          <p:cNvSpPr>
            <a:spLocks noGrp="1"/>
          </p:cNvSpPr>
          <p:nvPr>
            <p:ph type="title"/>
          </p:nvPr>
        </p:nvSpPr>
        <p:spPr/>
        <p:txBody>
          <a:bodyPr/>
          <a:lstStyle/>
          <a:p>
            <a:r>
              <a:rPr lang="fr-FR" dirty="0">
                <a:latin typeface="Bahnschrift SemiBold"/>
              </a:rPr>
              <a:t>Low-fi wireframe </a:t>
            </a:r>
            <a:endParaRPr lang="en-US" dirty="0"/>
          </a:p>
        </p:txBody>
      </p:sp>
      <p:sp>
        <p:nvSpPr>
          <p:cNvPr id="3" name="Espace réservé du contenu 2">
            <a:extLst>
              <a:ext uri="{FF2B5EF4-FFF2-40B4-BE49-F238E27FC236}">
                <a16:creationId xmlns:a16="http://schemas.microsoft.com/office/drawing/2014/main" id="{2BAB65C0-555B-CE24-EE4E-CE298B6C15D6}"/>
              </a:ext>
            </a:extLst>
          </p:cNvPr>
          <p:cNvSpPr>
            <a:spLocks noGrp="1"/>
          </p:cNvSpPr>
          <p:nvPr>
            <p:ph sz="half" idx="1"/>
          </p:nvPr>
        </p:nvSpPr>
        <p:spPr/>
        <p:txBody>
          <a:bodyPr vert="horz" lIns="91440" tIns="45720" rIns="91440" bIns="45720" rtlCol="0" anchor="t">
            <a:normAutofit/>
          </a:bodyPr>
          <a:lstStyle/>
          <a:p>
            <a:r>
              <a:rPr lang="fr-FR" dirty="0" err="1">
                <a:latin typeface="Bahnschrift SemiLight"/>
              </a:rPr>
              <a:t>Detailed</a:t>
            </a:r>
            <a:r>
              <a:rPr lang="fr-FR" dirty="0">
                <a:latin typeface="Bahnschrift SemiLight"/>
              </a:rPr>
              <a:t> model </a:t>
            </a:r>
            <a:r>
              <a:rPr lang="fr-FR" dirty="0" err="1">
                <a:latin typeface="Bahnschrift SemiLight"/>
              </a:rPr>
              <a:t>very</a:t>
            </a:r>
            <a:r>
              <a:rPr lang="fr-FR" dirty="0">
                <a:latin typeface="Bahnschrift SemiLight"/>
              </a:rPr>
              <a:t> close to the rendering final </a:t>
            </a:r>
            <a:r>
              <a:rPr lang="fr-FR" dirty="0" err="1">
                <a:latin typeface="Bahnschrift SemiLight"/>
              </a:rPr>
              <a:t>visual</a:t>
            </a:r>
            <a:r>
              <a:rPr lang="fr-FR" dirty="0">
                <a:latin typeface="Bahnschrift SemiLight"/>
              </a:rPr>
              <a:t>. </a:t>
            </a:r>
            <a:endParaRPr lang="en-US" dirty="0"/>
          </a:p>
          <a:p>
            <a:r>
              <a:rPr lang="fr-FR" dirty="0">
                <a:latin typeface="Bahnschrift SemiLight"/>
              </a:rPr>
              <a:t>Focus: </a:t>
            </a:r>
            <a:r>
              <a:rPr lang="fr-FR" dirty="0" err="1">
                <a:latin typeface="Bahnschrift SemiLight"/>
              </a:rPr>
              <a:t>understanding</a:t>
            </a:r>
            <a:r>
              <a:rPr lang="fr-FR" dirty="0">
                <a:latin typeface="Bahnschrift SemiLight"/>
              </a:rPr>
              <a:t> of the content, brand fit, </a:t>
            </a:r>
            <a:r>
              <a:rPr lang="fr-FR" dirty="0" err="1">
                <a:latin typeface="Bahnschrift SemiLight"/>
              </a:rPr>
              <a:t>hierarchy</a:t>
            </a:r>
            <a:r>
              <a:rPr lang="fr-FR" dirty="0">
                <a:latin typeface="Bahnschrift SemiLight"/>
              </a:rPr>
              <a:t> </a:t>
            </a:r>
            <a:r>
              <a:rPr lang="fr-FR" dirty="0" err="1">
                <a:latin typeface="Bahnschrift SemiLight"/>
              </a:rPr>
              <a:t>visual</a:t>
            </a:r>
            <a:r>
              <a:rPr lang="fr-FR" dirty="0">
                <a:latin typeface="Bahnschrift SemiLight"/>
              </a:rPr>
              <a:t> </a:t>
            </a:r>
            <a:endParaRPr lang="fr-FR" dirty="0"/>
          </a:p>
          <a:p>
            <a:r>
              <a:rPr lang="fr-FR" dirty="0">
                <a:latin typeface="Bahnschrift SemiLight"/>
              </a:rPr>
              <a:t>Reco. </a:t>
            </a:r>
            <a:r>
              <a:rPr lang="fr-FR" dirty="0" err="1">
                <a:latin typeface="Bahnschrift SemiLight"/>
              </a:rPr>
              <a:t>tools</a:t>
            </a:r>
            <a:r>
              <a:rPr lang="fr-FR" dirty="0">
                <a:latin typeface="Bahnschrift SemiLight"/>
              </a:rPr>
              <a:t>: </a:t>
            </a:r>
            <a:r>
              <a:rPr lang="fr-FR" dirty="0" err="1">
                <a:latin typeface="Bahnschrift SemiLight"/>
              </a:rPr>
              <a:t>wireframing</a:t>
            </a:r>
            <a:r>
              <a:rPr lang="fr-FR" dirty="0">
                <a:latin typeface="Bahnschrift SemiLight"/>
              </a:rPr>
              <a:t> software </a:t>
            </a:r>
            <a:endParaRPr lang="fr-FR" dirty="0"/>
          </a:p>
          <a:p>
            <a:r>
              <a:rPr lang="fr-FR" dirty="0">
                <a:latin typeface="Bahnschrift SemiLight"/>
              </a:rPr>
              <a:t>Interaction: </a:t>
            </a:r>
            <a:r>
              <a:rPr lang="fr-FR" dirty="0" err="1">
                <a:latin typeface="Bahnschrift SemiLight"/>
              </a:rPr>
              <a:t>static</a:t>
            </a:r>
            <a:r>
              <a:rPr lang="fr-FR" dirty="0">
                <a:latin typeface="Bahnschrift SemiLight"/>
              </a:rPr>
              <a:t> or </a:t>
            </a:r>
            <a:r>
              <a:rPr lang="fr-FR" dirty="0" err="1">
                <a:latin typeface="Bahnschrift SemiLight"/>
              </a:rPr>
              <a:t>sequential</a:t>
            </a:r>
            <a:r>
              <a:rPr lang="fr-FR" dirty="0">
                <a:latin typeface="Bahnschrift SemiLight"/>
              </a:rPr>
              <a:t> or </a:t>
            </a:r>
            <a:r>
              <a:rPr lang="fr-FR" dirty="0" err="1">
                <a:latin typeface="Bahnschrift SemiLight"/>
              </a:rPr>
              <a:t>animated</a:t>
            </a:r>
            <a:r>
              <a:rPr lang="fr-FR" dirty="0">
                <a:latin typeface="Bahnschrift SemiLight"/>
              </a:rPr>
              <a:t> </a:t>
            </a:r>
            <a:endParaRPr lang="fr-FR" dirty="0"/>
          </a:p>
        </p:txBody>
      </p:sp>
      <p:pic>
        <p:nvPicPr>
          <p:cNvPr id="6" name="Base / Left-Right" descr="preencoded.png">
            <a:extLst>
              <a:ext uri="{FF2B5EF4-FFF2-40B4-BE49-F238E27FC236}">
                <a16:creationId xmlns:a16="http://schemas.microsoft.com/office/drawing/2014/main" id="{7A8D5335-1566-549B-3667-9771D8DED658}"/>
              </a:ext>
            </a:extLst>
          </p:cNvPr>
          <p:cNvPicPr>
            <a:picLocks noChangeAspect="1"/>
          </p:cNvPicPr>
          <p:nvPr/>
        </p:nvPicPr>
        <p:blipFill>
          <a:blip r:embed="rId2"/>
          <a:srcRect l="51572" t="1328"/>
          <a:stretch/>
        </p:blipFill>
        <p:spPr>
          <a:xfrm>
            <a:off x="7150340" y="1869057"/>
            <a:ext cx="3733325" cy="4308419"/>
          </a:xfrm>
          <a:prstGeom prst="rect">
            <a:avLst/>
          </a:prstGeom>
        </p:spPr>
      </p:pic>
    </p:spTree>
    <p:extLst>
      <p:ext uri="{BB962C8B-B14F-4D97-AF65-F5344CB8AC3E}">
        <p14:creationId xmlns:p14="http://schemas.microsoft.com/office/powerpoint/2010/main" val="2677666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3A5B6-AA3F-A317-EB5F-FB343A59B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16DBE-D405-31E9-2132-D9D58834C4F8}"/>
              </a:ext>
            </a:extLst>
          </p:cNvPr>
          <p:cNvSpPr>
            <a:spLocks noGrp="1"/>
          </p:cNvSpPr>
          <p:nvPr>
            <p:ph type="title"/>
          </p:nvPr>
        </p:nvSpPr>
        <p:spPr/>
        <p:txBody>
          <a:bodyPr/>
          <a:lstStyle/>
          <a:p>
            <a:r>
              <a:rPr lang="en-US">
                <a:latin typeface="Bahnschrift SemiBold"/>
              </a:rPr>
              <a:t>High-fi wireframe </a:t>
            </a:r>
            <a:endParaRPr lang="en-US"/>
          </a:p>
        </p:txBody>
      </p:sp>
      <p:sp>
        <p:nvSpPr>
          <p:cNvPr id="4" name="Avantages">
            <a:extLst>
              <a:ext uri="{FF2B5EF4-FFF2-40B4-BE49-F238E27FC236}">
                <a16:creationId xmlns:a16="http://schemas.microsoft.com/office/drawing/2014/main" id="{059DC701-D51C-A5F8-0A66-632502CF8CCF}"/>
              </a:ext>
            </a:extLst>
          </p:cNvPr>
          <p:cNvSpPr/>
          <p:nvPr/>
        </p:nvSpPr>
        <p:spPr>
          <a:xfrm>
            <a:off x="825500" y="2228850"/>
            <a:ext cx="5086350" cy="27305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16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Benefits</a:t>
            </a:r>
            <a:endParaRPr lang="en-US" sz="2000" dirty="0">
              <a:latin typeface="Bahnschrift SemiLight" panose="020B0502040204020203" pitchFamily="34" charset="0"/>
            </a:endParaRPr>
          </a:p>
        </p:txBody>
      </p:sp>
      <p:sp>
        <p:nvSpPr>
          <p:cNvPr id="6" name="Avantage Avantage Avantage Avantage Avantage">
            <a:extLst>
              <a:ext uri="{FF2B5EF4-FFF2-40B4-BE49-F238E27FC236}">
                <a16:creationId xmlns:a16="http://schemas.microsoft.com/office/drawing/2014/main" id="{7ECD05EC-A4D1-2371-BC20-C46BF28D3A23}"/>
              </a:ext>
            </a:extLst>
          </p:cNvPr>
          <p:cNvSpPr/>
          <p:nvPr/>
        </p:nvSpPr>
        <p:spPr>
          <a:xfrm>
            <a:off x="825500" y="2927350"/>
            <a:ext cx="5143500" cy="2381250"/>
          </a:xfrm>
          <a:prstGeom prst="rect">
            <a:avLst/>
          </a:prstGeom>
          <a:noFill/>
          <a:ln/>
        </p:spPr>
        <p:txBody>
          <a:bodyPr wrap="square" lIns="254000" tIns="254000" rIns="254000" bIns="25400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03210" indent="-203210" algn="l">
              <a:lnSpc>
                <a:spcPts val="2560"/>
              </a:lnSpc>
              <a:buSzPct val="100000"/>
              <a:buChar char="•"/>
            </a:pPr>
            <a:r>
              <a:rPr lang="en-US" sz="1800" dirty="0">
                <a:solidFill>
                  <a:srgbClr val="000000"/>
                </a:solidFill>
                <a:latin typeface="Bahnschrift SemiLight" panose="020B0502040204020203" pitchFamily="34" charset="0"/>
                <a:ea typeface="Satoshi Regular" pitchFamily="34" charset="-122"/>
                <a:cs typeface="Satoshi Regular" pitchFamily="34" charset="-120"/>
              </a:rPr>
              <a:t>Reliable results +
Flow Integration +
More realistic tester behavior
Refining phase: no worries about the realization for the designer</a:t>
            </a:r>
            <a:endParaRPr lang="en-US" sz="1800" dirty="0">
              <a:latin typeface="Bahnschrift SemiLight" panose="020B0502040204020203" pitchFamily="34" charset="0"/>
            </a:endParaRPr>
          </a:p>
        </p:txBody>
      </p:sp>
      <p:sp>
        <p:nvSpPr>
          <p:cNvPr id="10" name="Dsavantages">
            <a:extLst>
              <a:ext uri="{FF2B5EF4-FFF2-40B4-BE49-F238E27FC236}">
                <a16:creationId xmlns:a16="http://schemas.microsoft.com/office/drawing/2014/main" id="{9D09D522-5AD4-FFE9-9121-104F8C323982}"/>
              </a:ext>
            </a:extLst>
          </p:cNvPr>
          <p:cNvSpPr/>
          <p:nvPr/>
        </p:nvSpPr>
        <p:spPr>
          <a:xfrm>
            <a:off x="6337300" y="2228850"/>
            <a:ext cx="5086350" cy="27305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16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Disadvantages</a:t>
            </a:r>
            <a:endParaRPr lang="en-US" sz="2000" dirty="0">
              <a:latin typeface="Bahnschrift SemiLight" panose="020B0502040204020203" pitchFamily="34" charset="0"/>
            </a:endParaRPr>
          </a:p>
        </p:txBody>
      </p:sp>
      <p:sp>
        <p:nvSpPr>
          <p:cNvPr id="14" name="Dsavantage Dsavantage Dsavantage Dsavantage Dsavantage">
            <a:extLst>
              <a:ext uri="{FF2B5EF4-FFF2-40B4-BE49-F238E27FC236}">
                <a16:creationId xmlns:a16="http://schemas.microsoft.com/office/drawing/2014/main" id="{FC176AF1-9733-2159-D27B-CB4387865017}"/>
              </a:ext>
            </a:extLst>
          </p:cNvPr>
          <p:cNvSpPr/>
          <p:nvPr/>
        </p:nvSpPr>
        <p:spPr>
          <a:xfrm>
            <a:off x="6337300" y="2927350"/>
            <a:ext cx="5143500" cy="2057400"/>
          </a:xfrm>
          <a:prstGeom prst="rect">
            <a:avLst/>
          </a:prstGeom>
          <a:noFill/>
          <a:ln/>
        </p:spPr>
        <p:txBody>
          <a:bodyPr wrap="square" lIns="254000" tIns="254000" rIns="254000" bIns="25400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03210" indent="-203210" algn="l">
              <a:lnSpc>
                <a:spcPts val="2560"/>
              </a:lnSpc>
              <a:buSzPct val="100000"/>
              <a:buChar char="•"/>
            </a:pPr>
            <a:r>
              <a:rPr lang="en-US" sz="1800" dirty="0">
                <a:solidFill>
                  <a:srgbClr val="000000"/>
                </a:solidFill>
                <a:latin typeface="Bahnschrift SemiLight" panose="020B0502040204020203" pitchFamily="34" charset="0"/>
                <a:ea typeface="Satoshi Regular" pitchFamily="34" charset="-122"/>
                <a:cs typeface="Satoshi Regular" pitchFamily="34" charset="-120"/>
              </a:rPr>
              <a:t>Designer not inclined to modification
Preparation of testing material +
Approximate simulation of interactions
Important Testing Presentation +</a:t>
            </a:r>
            <a:endParaRPr lang="en-US" sz="1800" dirty="0">
              <a:latin typeface="Bahnschrift SemiLight" panose="020B0502040204020203" pitchFamily="34" charset="0"/>
            </a:endParaRPr>
          </a:p>
        </p:txBody>
      </p:sp>
    </p:spTree>
    <p:extLst>
      <p:ext uri="{BB962C8B-B14F-4D97-AF65-F5344CB8AC3E}">
        <p14:creationId xmlns:p14="http://schemas.microsoft.com/office/powerpoint/2010/main" val="669618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2AB4F-BE3A-8C60-0381-86935CF40F3C}"/>
              </a:ext>
            </a:extLst>
          </p:cNvPr>
          <p:cNvSpPr>
            <a:spLocks noGrp="1"/>
          </p:cNvSpPr>
          <p:nvPr>
            <p:ph type="title"/>
          </p:nvPr>
        </p:nvSpPr>
        <p:spPr/>
        <p:txBody>
          <a:bodyPr/>
          <a:lstStyle/>
          <a:p>
            <a:r>
              <a:rPr lang="en-US"/>
              <a:t>Interactive prototyping </a:t>
            </a:r>
          </a:p>
        </p:txBody>
      </p:sp>
      <p:sp>
        <p:nvSpPr>
          <p:cNvPr id="3" name="Content Placeholder 2">
            <a:extLst>
              <a:ext uri="{FF2B5EF4-FFF2-40B4-BE49-F238E27FC236}">
                <a16:creationId xmlns:a16="http://schemas.microsoft.com/office/drawing/2014/main" id="{5311893D-BA22-24C5-D080-82B74B944A0F}"/>
              </a:ext>
            </a:extLst>
          </p:cNvPr>
          <p:cNvSpPr>
            <a:spLocks noGrp="1"/>
          </p:cNvSpPr>
          <p:nvPr>
            <p:ph sz="half" idx="1"/>
          </p:nvPr>
        </p:nvSpPr>
        <p:spPr/>
        <p:txBody>
          <a:bodyPr vert="horz" lIns="91440" tIns="45720" rIns="91440" bIns="45720" rtlCol="0" anchor="t">
            <a:normAutofit fontScale="85000" lnSpcReduction="20000"/>
          </a:bodyPr>
          <a:lstStyle/>
          <a:p>
            <a:r>
              <a:rPr lang="en-US" dirty="0">
                <a:latin typeface="Bahnschrift SemiLight"/>
              </a:rPr>
              <a:t>Model more or less close to the rendering final visual and functional. </a:t>
            </a:r>
          </a:p>
          <a:p>
            <a:endParaRPr lang="en-US" dirty="0"/>
          </a:p>
          <a:p>
            <a:r>
              <a:rPr lang="en-US" dirty="0">
                <a:latin typeface="Bahnschrift SemiLight"/>
              </a:rPr>
              <a:t>Focus: understanding flow, interactions, affordance, validation of scenarios </a:t>
            </a:r>
          </a:p>
          <a:p>
            <a:endParaRPr lang="en-US" dirty="0"/>
          </a:p>
          <a:p>
            <a:r>
              <a:rPr lang="en-US" dirty="0"/>
              <a:t>Reco. tools: prototyping software, HTML </a:t>
            </a:r>
          </a:p>
          <a:p>
            <a:endParaRPr lang="en-US" dirty="0"/>
          </a:p>
          <a:p>
            <a:r>
              <a:rPr lang="en-US" dirty="0">
                <a:latin typeface="Bahnschrift SemiLight"/>
              </a:rPr>
              <a:t>Interaction: sequential and/or animated </a:t>
            </a:r>
          </a:p>
        </p:txBody>
      </p:sp>
      <p:sp>
        <p:nvSpPr>
          <p:cNvPr id="4" name="Content Placeholder 3">
            <a:extLst>
              <a:ext uri="{FF2B5EF4-FFF2-40B4-BE49-F238E27FC236}">
                <a16:creationId xmlns:a16="http://schemas.microsoft.com/office/drawing/2014/main" id="{EF45372E-BF5F-827A-C413-5B1F72D02A56}"/>
              </a:ext>
            </a:extLst>
          </p:cNvPr>
          <p:cNvSpPr>
            <a:spLocks noGrp="1"/>
          </p:cNvSpPr>
          <p:nvPr>
            <p:ph sz="half" idx="2"/>
          </p:nvPr>
        </p:nvSpPr>
        <p:spPr/>
        <p:txBody>
          <a:bodyPr>
            <a:normAutofit fontScale="85000" lnSpcReduction="20000"/>
          </a:bodyPr>
          <a:lstStyle/>
          <a:p>
            <a:endParaRPr lang="en-US"/>
          </a:p>
        </p:txBody>
      </p:sp>
      <p:pic>
        <p:nvPicPr>
          <p:cNvPr id="6" name="Base / Left-Right" descr="preencoded.png">
            <a:extLst>
              <a:ext uri="{FF2B5EF4-FFF2-40B4-BE49-F238E27FC236}">
                <a16:creationId xmlns:a16="http://schemas.microsoft.com/office/drawing/2014/main" id="{475FE0E1-E3F8-9DE8-B77F-56E125A90370}"/>
              </a:ext>
            </a:extLst>
          </p:cNvPr>
          <p:cNvPicPr>
            <a:picLocks noChangeAspect="1"/>
          </p:cNvPicPr>
          <p:nvPr/>
        </p:nvPicPr>
        <p:blipFill>
          <a:blip r:embed="rId2"/>
          <a:srcRect l="50776" b="-77"/>
          <a:stretch/>
        </p:blipFill>
        <p:spPr>
          <a:xfrm>
            <a:off x="6148552" y="1823545"/>
            <a:ext cx="3846795" cy="4356543"/>
          </a:xfrm>
          <a:prstGeom prst="rect">
            <a:avLst/>
          </a:prstGeom>
        </p:spPr>
      </p:pic>
    </p:spTree>
    <p:extLst>
      <p:ext uri="{BB962C8B-B14F-4D97-AF65-F5344CB8AC3E}">
        <p14:creationId xmlns:p14="http://schemas.microsoft.com/office/powerpoint/2010/main" val="25165450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A59B7-99F2-96E0-8F36-811CE3E625B1}"/>
              </a:ext>
            </a:extLst>
          </p:cNvPr>
          <p:cNvSpPr>
            <a:spLocks noGrp="1"/>
          </p:cNvSpPr>
          <p:nvPr>
            <p:ph type="title"/>
          </p:nvPr>
        </p:nvSpPr>
        <p:spPr/>
        <p:txBody>
          <a:bodyPr/>
          <a:lstStyle/>
          <a:p>
            <a:r>
              <a:rPr lang="en-US">
                <a:latin typeface="Bahnschrift SemiBold"/>
              </a:rPr>
              <a:t>Interactive prototyping </a:t>
            </a:r>
          </a:p>
        </p:txBody>
      </p:sp>
      <p:sp>
        <p:nvSpPr>
          <p:cNvPr id="7" name="Avantages">
            <a:extLst>
              <a:ext uri="{FF2B5EF4-FFF2-40B4-BE49-F238E27FC236}">
                <a16:creationId xmlns:a16="http://schemas.microsoft.com/office/drawing/2014/main" id="{1698B64F-5D98-89D4-38F6-E7E7BAD0A714}"/>
              </a:ext>
            </a:extLst>
          </p:cNvPr>
          <p:cNvSpPr/>
          <p:nvPr/>
        </p:nvSpPr>
        <p:spPr>
          <a:xfrm>
            <a:off x="825500" y="2228850"/>
            <a:ext cx="5086350" cy="27305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16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Benefits</a:t>
            </a:r>
            <a:endParaRPr lang="en-US" sz="2000" dirty="0">
              <a:latin typeface="Bahnschrift SemiLight" panose="020B0502040204020203" pitchFamily="34" charset="0"/>
            </a:endParaRPr>
          </a:p>
        </p:txBody>
      </p:sp>
      <p:sp>
        <p:nvSpPr>
          <p:cNvPr id="9" name="Avantage Avantage Avantage Avantage Avantage">
            <a:extLst>
              <a:ext uri="{FF2B5EF4-FFF2-40B4-BE49-F238E27FC236}">
                <a16:creationId xmlns:a16="http://schemas.microsoft.com/office/drawing/2014/main" id="{13B36C60-BCCD-C67E-2C7D-E8FA22DE29AF}"/>
              </a:ext>
            </a:extLst>
          </p:cNvPr>
          <p:cNvSpPr/>
          <p:nvPr/>
        </p:nvSpPr>
        <p:spPr>
          <a:xfrm>
            <a:off x="825500" y="2927350"/>
            <a:ext cx="5143500" cy="1803400"/>
          </a:xfrm>
          <a:prstGeom prst="rect">
            <a:avLst/>
          </a:prstGeom>
          <a:noFill/>
          <a:ln/>
        </p:spPr>
        <p:txBody>
          <a:bodyPr wrap="square" lIns="254000" tIns="254000" rIns="254000" bIns="25400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03210" indent="-203210" algn="l">
              <a:lnSpc>
                <a:spcPts val="2560"/>
              </a:lnSpc>
              <a:buSzPct val="100000"/>
              <a:buChar char="•"/>
            </a:pPr>
            <a:r>
              <a:rPr lang="en-US" sz="1800" dirty="0">
                <a:solidFill>
                  <a:srgbClr val="000000"/>
                </a:solidFill>
                <a:latin typeface="Bahnschrift SemiLight" panose="020B0502040204020203" pitchFamily="34" charset="0"/>
                <a:ea typeface="Satoshi Regular" pitchFamily="34" charset="-122"/>
                <a:cs typeface="Satoshi Regular" pitchFamily="34" charset="-120"/>
              </a:rPr>
              <a:t>Reliable results +
Light testing contextualization (if High-Fidelity) +
Refining phase: no worries about the realization for the designer</a:t>
            </a:r>
            <a:endParaRPr lang="en-US" sz="1800" dirty="0">
              <a:latin typeface="Bahnschrift SemiLight" panose="020B0502040204020203" pitchFamily="34" charset="0"/>
            </a:endParaRPr>
          </a:p>
        </p:txBody>
      </p:sp>
      <p:sp>
        <p:nvSpPr>
          <p:cNvPr id="11" name="Dsavantages">
            <a:extLst>
              <a:ext uri="{FF2B5EF4-FFF2-40B4-BE49-F238E27FC236}">
                <a16:creationId xmlns:a16="http://schemas.microsoft.com/office/drawing/2014/main" id="{E5FC1D6B-B6C2-7FBF-B5C1-13A344F33C0A}"/>
              </a:ext>
            </a:extLst>
          </p:cNvPr>
          <p:cNvSpPr/>
          <p:nvPr/>
        </p:nvSpPr>
        <p:spPr>
          <a:xfrm>
            <a:off x="6337300" y="2228850"/>
            <a:ext cx="5086350" cy="273050"/>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160"/>
              </a:lnSpc>
              <a:buNone/>
            </a:pPr>
            <a:r>
              <a:rPr lang="en-US" sz="2000" b="1" dirty="0">
                <a:solidFill>
                  <a:srgbClr val="222222"/>
                </a:solidFill>
                <a:latin typeface="Bahnschrift SemiLight" panose="020B0502040204020203" pitchFamily="34" charset="0"/>
                <a:ea typeface="Satoshi Bold" pitchFamily="34" charset="-122"/>
                <a:cs typeface="Satoshi Bold" pitchFamily="34" charset="-120"/>
              </a:rPr>
              <a:t>Disadvantages</a:t>
            </a:r>
            <a:endParaRPr lang="en-US" sz="2000" dirty="0">
              <a:latin typeface="Bahnschrift SemiLight" panose="020B0502040204020203" pitchFamily="34" charset="0"/>
            </a:endParaRPr>
          </a:p>
        </p:txBody>
      </p:sp>
      <p:sp>
        <p:nvSpPr>
          <p:cNvPr id="13" name="Dsavantage Dsavantage Dsavantage Dsavantage Dsavantage">
            <a:extLst>
              <a:ext uri="{FF2B5EF4-FFF2-40B4-BE49-F238E27FC236}">
                <a16:creationId xmlns:a16="http://schemas.microsoft.com/office/drawing/2014/main" id="{93BD6D4B-DEBE-3F4C-C32F-E30774F0766F}"/>
              </a:ext>
            </a:extLst>
          </p:cNvPr>
          <p:cNvSpPr/>
          <p:nvPr/>
        </p:nvSpPr>
        <p:spPr>
          <a:xfrm>
            <a:off x="6337300" y="2927350"/>
            <a:ext cx="5143500" cy="2381250"/>
          </a:xfrm>
          <a:prstGeom prst="rect">
            <a:avLst/>
          </a:prstGeom>
          <a:noFill/>
          <a:ln/>
        </p:spPr>
        <p:txBody>
          <a:bodyPr wrap="square" lIns="254000" tIns="254000" rIns="254000" bIns="25400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03210" indent="-203210" algn="l">
              <a:lnSpc>
                <a:spcPts val="2560"/>
              </a:lnSpc>
              <a:buSzPct val="100000"/>
              <a:buChar char="•"/>
            </a:pPr>
            <a:r>
              <a:rPr lang="en-US" sz="1800" dirty="0">
                <a:solidFill>
                  <a:srgbClr val="000000"/>
                </a:solidFill>
                <a:latin typeface="Bahnschrift SemiLight" panose="020B0502040204020203" pitchFamily="34" charset="0"/>
                <a:ea typeface="Satoshi Regular" pitchFamily="34" charset="-122"/>
                <a:cs typeface="Satoshi Regular" pitchFamily="34" charset="-120"/>
              </a:rPr>
              <a:t>Designer not inclined to modification
Need resources (Dev) to simulate interactions if we want to go further
Risk of bug
Presentation/validation of important testing +</a:t>
            </a:r>
            <a:endParaRPr lang="en-US" sz="1800" dirty="0">
              <a:latin typeface="Bahnschrift SemiLight" panose="020B0502040204020203" pitchFamily="34" charset="0"/>
            </a:endParaRPr>
          </a:p>
        </p:txBody>
      </p:sp>
    </p:spTree>
    <p:extLst>
      <p:ext uri="{BB962C8B-B14F-4D97-AF65-F5344CB8AC3E}">
        <p14:creationId xmlns:p14="http://schemas.microsoft.com/office/powerpoint/2010/main" val="2487671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5BDA3-B61B-F9D0-F569-B9D4BC389E84}"/>
              </a:ext>
            </a:extLst>
          </p:cNvPr>
          <p:cNvSpPr>
            <a:spLocks noGrp="1"/>
          </p:cNvSpPr>
          <p:nvPr>
            <p:ph type="title"/>
          </p:nvPr>
        </p:nvSpPr>
        <p:spPr/>
        <p:txBody>
          <a:bodyPr/>
          <a:lstStyle/>
          <a:p>
            <a:r>
              <a:rPr lang="en-US"/>
              <a:t>What ? When ? </a:t>
            </a:r>
          </a:p>
        </p:txBody>
      </p:sp>
      <p:sp>
        <p:nvSpPr>
          <p:cNvPr id="3" name="Content Placeholder 2">
            <a:extLst>
              <a:ext uri="{FF2B5EF4-FFF2-40B4-BE49-F238E27FC236}">
                <a16:creationId xmlns:a16="http://schemas.microsoft.com/office/drawing/2014/main" id="{8FC82FDC-DF7B-AE19-4DB5-43186FAF4602}"/>
              </a:ext>
            </a:extLst>
          </p:cNvPr>
          <p:cNvSpPr>
            <a:spLocks noGrp="1"/>
          </p:cNvSpPr>
          <p:nvPr>
            <p:ph sz="half" idx="1"/>
          </p:nvPr>
        </p:nvSpPr>
        <p:spPr/>
        <p:txBody>
          <a:bodyPr vert="horz" lIns="91440" tIns="45720" rIns="91440" bIns="45720" rtlCol="0" anchor="t">
            <a:normAutofit/>
          </a:bodyPr>
          <a:lstStyle/>
          <a:p>
            <a:pPr marL="0" indent="0">
              <a:buNone/>
            </a:pPr>
            <a:r>
              <a:rPr lang="en-US" sz="2000" b="1" dirty="0">
                <a:latin typeface="Bahnschrift SemiLight"/>
              </a:rPr>
              <a:t>Take into account</a:t>
            </a:r>
            <a:r>
              <a:rPr lang="en-US" sz="2000" dirty="0">
                <a:latin typeface="Bahnschrift SemiLight"/>
              </a:rPr>
              <a:t> </a:t>
            </a:r>
            <a:br>
              <a:rPr lang="en-US" sz="2000" dirty="0">
                <a:latin typeface="Bahnschrift SemiLight"/>
              </a:rPr>
            </a:br>
            <a:endParaRPr lang="en-US" sz="2000" dirty="0">
              <a:latin typeface="Bahnschrift SemiLight"/>
            </a:endParaRPr>
          </a:p>
          <a:p>
            <a:r>
              <a:rPr lang="en-US" sz="2000" dirty="0"/>
              <a:t>The subject to be tested </a:t>
            </a:r>
          </a:p>
          <a:p>
            <a:r>
              <a:rPr lang="en-US" sz="2000" dirty="0"/>
              <a:t>The work context </a:t>
            </a:r>
          </a:p>
          <a:p>
            <a:r>
              <a:rPr lang="en-US" sz="2000" dirty="0"/>
              <a:t>His personal skills </a:t>
            </a:r>
          </a:p>
          <a:p>
            <a:r>
              <a:rPr lang="en-US" sz="2000" dirty="0"/>
              <a:t>His personal preferences </a:t>
            </a:r>
          </a:p>
          <a:p>
            <a:endParaRPr lang="en-US" sz="2000" dirty="0"/>
          </a:p>
        </p:txBody>
      </p:sp>
      <p:sp>
        <p:nvSpPr>
          <p:cNvPr id="4" name="Content Placeholder 3">
            <a:extLst>
              <a:ext uri="{FF2B5EF4-FFF2-40B4-BE49-F238E27FC236}">
                <a16:creationId xmlns:a16="http://schemas.microsoft.com/office/drawing/2014/main" id="{A7D01447-5B64-C120-AA8E-F31B013437EA}"/>
              </a:ext>
            </a:extLst>
          </p:cNvPr>
          <p:cNvSpPr>
            <a:spLocks noGrp="1"/>
          </p:cNvSpPr>
          <p:nvPr>
            <p:ph sz="half" idx="2"/>
          </p:nvPr>
        </p:nvSpPr>
        <p:spPr/>
        <p:txBody>
          <a:bodyPr vert="horz" lIns="91440" tIns="45720" rIns="91440" bIns="45720" rtlCol="0" anchor="t">
            <a:normAutofit/>
          </a:bodyPr>
          <a:lstStyle/>
          <a:p>
            <a:r>
              <a:rPr lang="en-US" sz="2000" b="1" dirty="0">
                <a:latin typeface="Bahnschrift SemiLight" panose="020B0502040204020203" pitchFamily="34" charset="0"/>
                <a:ea typeface="Calibri"/>
                <a:cs typeface="Calibri"/>
              </a:rPr>
              <a:t>Take into </a:t>
            </a:r>
            <a:r>
              <a:rPr lang="en-US" sz="2000" b="1" dirty="0" err="1">
                <a:latin typeface="Bahnschrift SemiLight" panose="020B0502040204020203" pitchFamily="34" charset="0"/>
                <a:ea typeface="Calibri"/>
                <a:cs typeface="Calibri"/>
              </a:rPr>
              <a:t>acccount</a:t>
            </a:r>
            <a:br>
              <a:rPr lang="en-US" sz="2000" b="1" dirty="0">
                <a:latin typeface="Bahnschrift SemiLight" panose="020B0502040204020203" pitchFamily="34" charset="0"/>
                <a:ea typeface="Calibri"/>
                <a:cs typeface="Calibri"/>
              </a:rPr>
            </a:br>
            <a:endParaRPr lang="en-US" sz="2000" b="1" dirty="0">
              <a:latin typeface="Bahnschrift SemiLight" panose="020B0502040204020203" pitchFamily="34" charset="0"/>
              <a:ea typeface="Calibri"/>
              <a:cs typeface="Calibri"/>
            </a:endParaRPr>
          </a:p>
          <a:p>
            <a:pPr marL="514350" indent="-514350">
              <a:buChar char="•"/>
            </a:pPr>
            <a:r>
              <a:rPr lang="en-US" sz="2000" dirty="0">
                <a:latin typeface="Bahnschrift SemiLight" panose="020B0502040204020203" pitchFamily="34" charset="0"/>
                <a:ea typeface="+mn-lt"/>
                <a:cs typeface="+mn-lt"/>
              </a:rPr>
              <a:t>Lo-Fidelity Interactive : Crucial and inexpensive step. </a:t>
            </a:r>
            <a:endParaRPr lang="en-US" sz="2000" dirty="0">
              <a:latin typeface="Bahnschrift SemiLight" panose="020B0502040204020203" pitchFamily="34" charset="0"/>
              <a:ea typeface="Calibri"/>
              <a:cs typeface="Calibri"/>
            </a:endParaRPr>
          </a:p>
          <a:p>
            <a:pPr marL="457200" indent="-457200">
              <a:buChar char="•"/>
            </a:pPr>
            <a:r>
              <a:rPr lang="en-US" sz="2000" dirty="0">
                <a:latin typeface="Bahnschrift SemiLight" panose="020B0502040204020203" pitchFamily="34" charset="0"/>
                <a:ea typeface="+mn-lt"/>
                <a:cs typeface="+mn-lt"/>
              </a:rPr>
              <a:t>Interactive High-Fidelity : Essential on large-scale projects before any development </a:t>
            </a:r>
            <a:endParaRPr lang="en-US" sz="2000" dirty="0">
              <a:latin typeface="Bahnschrift SemiLight" panose="020B0502040204020203" pitchFamily="34" charset="0"/>
              <a:ea typeface="Calibri" panose="020F0502020204030204"/>
              <a:cs typeface="Calibri" panose="020F0502020204030204"/>
            </a:endParaRPr>
          </a:p>
          <a:p>
            <a:endParaRPr lang="en-US" sz="2000" dirty="0">
              <a:latin typeface="Bahnschrift SemiLight" panose="020B0502040204020203" pitchFamily="34" charset="0"/>
            </a:endParaRPr>
          </a:p>
          <a:p>
            <a:r>
              <a:rPr lang="en-US" sz="2000" dirty="0">
                <a:latin typeface="Bahnschrift SemiLight" panose="020B0502040204020203" pitchFamily="34" charset="0"/>
                <a:ea typeface="+mn-lt"/>
                <a:cs typeface="+mn-lt"/>
              </a:rPr>
              <a:t>Note: It is not mandatory to combine all types of prototypes on the same project. </a:t>
            </a:r>
            <a:endParaRPr lang="en-US" sz="2000" dirty="0">
              <a:latin typeface="Bahnschrift SemiLight" panose="020B0502040204020203" pitchFamily="34" charset="0"/>
            </a:endParaRPr>
          </a:p>
        </p:txBody>
      </p:sp>
    </p:spTree>
    <p:extLst>
      <p:ext uri="{BB962C8B-B14F-4D97-AF65-F5344CB8AC3E}">
        <p14:creationId xmlns:p14="http://schemas.microsoft.com/office/powerpoint/2010/main" val="1187187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CAE3B6-FCD6-5CE2-2284-C1FD4B78D0D9}"/>
              </a:ext>
            </a:extLst>
          </p:cNvPr>
          <p:cNvSpPr>
            <a:spLocks noGrp="1"/>
          </p:cNvSpPr>
          <p:nvPr>
            <p:ph type="title"/>
          </p:nvPr>
        </p:nvSpPr>
        <p:spPr/>
        <p:txBody>
          <a:bodyPr>
            <a:normAutofit/>
          </a:bodyPr>
          <a:lstStyle/>
          <a:p>
            <a:r>
              <a:rPr lang="fr-FR" dirty="0">
                <a:latin typeface="Bahnschrift SemiBold"/>
              </a:rPr>
              <a:t>The </a:t>
            </a:r>
            <a:r>
              <a:rPr lang="fr-FR" dirty="0" err="1">
                <a:latin typeface="Bahnschrift SemiBold"/>
              </a:rPr>
              <a:t>benefits</a:t>
            </a:r>
            <a:r>
              <a:rPr lang="fr-FR" dirty="0">
                <a:latin typeface="Bahnschrift SemiBold"/>
              </a:rPr>
              <a:t> of the  design system</a:t>
            </a:r>
            <a:endParaRPr lang="fr-FR" dirty="0"/>
          </a:p>
        </p:txBody>
      </p:sp>
      <p:sp>
        <p:nvSpPr>
          <p:cNvPr id="3" name="Espace réservé du contenu 2">
            <a:extLst>
              <a:ext uri="{FF2B5EF4-FFF2-40B4-BE49-F238E27FC236}">
                <a16:creationId xmlns:a16="http://schemas.microsoft.com/office/drawing/2014/main" id="{52145E37-93BC-D33B-9764-C1F5D0C8518F}"/>
              </a:ext>
            </a:extLst>
          </p:cNvPr>
          <p:cNvSpPr>
            <a:spLocks noGrp="1"/>
          </p:cNvSpPr>
          <p:nvPr>
            <p:ph idx="1"/>
          </p:nvPr>
        </p:nvSpPr>
        <p:spPr/>
        <p:txBody>
          <a:bodyPr vert="horz" lIns="91440" tIns="45720" rIns="91440" bIns="45720" rtlCol="0" anchor="t">
            <a:normAutofit lnSpcReduction="10000"/>
          </a:bodyPr>
          <a:lstStyle/>
          <a:p>
            <a:r>
              <a:rPr lang="fr-FR" dirty="0" err="1">
                <a:latin typeface="Bahnschrift SemiLight"/>
              </a:rPr>
              <a:t>Consistency</a:t>
            </a:r>
            <a:r>
              <a:rPr lang="fr-FR" dirty="0">
                <a:latin typeface="Bahnschrift SemiLight"/>
              </a:rPr>
              <a:t> of the user </a:t>
            </a:r>
            <a:r>
              <a:rPr lang="fr-FR" dirty="0" err="1">
                <a:latin typeface="Bahnschrift SemiLight"/>
              </a:rPr>
              <a:t>experience</a:t>
            </a:r>
            <a:r>
              <a:rPr lang="fr-FR" dirty="0">
                <a:latin typeface="Bahnschrift SemiLight"/>
              </a:rPr>
              <a:t> </a:t>
            </a:r>
          </a:p>
          <a:p>
            <a:r>
              <a:rPr lang="fr-FR" dirty="0">
                <a:latin typeface="Bahnschrift SemiLight"/>
              </a:rPr>
              <a:t>A </a:t>
            </a:r>
            <a:r>
              <a:rPr lang="fr-FR" dirty="0" err="1">
                <a:latin typeface="Bahnschrift SemiLight"/>
              </a:rPr>
              <a:t>reinforced</a:t>
            </a:r>
            <a:r>
              <a:rPr lang="fr-FR" dirty="0">
                <a:latin typeface="Bahnschrift SemiLight"/>
              </a:rPr>
              <a:t> </a:t>
            </a:r>
            <a:r>
              <a:rPr lang="fr-FR" dirty="0" err="1">
                <a:latin typeface="Bahnschrift SemiLight"/>
              </a:rPr>
              <a:t>identity</a:t>
            </a:r>
            <a:r>
              <a:rPr lang="fr-FR" dirty="0">
                <a:latin typeface="Bahnschrift SemiLight"/>
              </a:rPr>
              <a:t> on all media and platforms </a:t>
            </a:r>
          </a:p>
          <a:p>
            <a:r>
              <a:rPr lang="fr-FR" dirty="0">
                <a:latin typeface="Bahnschrift SemiLight"/>
              </a:rPr>
              <a:t>Save time and money </a:t>
            </a:r>
          </a:p>
          <a:p>
            <a:r>
              <a:rPr lang="fr-FR" dirty="0" err="1">
                <a:latin typeface="Bahnschrift SemiLight"/>
              </a:rPr>
              <a:t>Centralized</a:t>
            </a:r>
            <a:r>
              <a:rPr lang="fr-FR" dirty="0">
                <a:latin typeface="Bahnschrift SemiLight"/>
              </a:rPr>
              <a:t> maintenance </a:t>
            </a:r>
          </a:p>
          <a:p>
            <a:r>
              <a:rPr lang="fr-FR" dirty="0" err="1">
                <a:latin typeface="Bahnschrift SemiLight"/>
              </a:rPr>
              <a:t>Simplified</a:t>
            </a:r>
            <a:r>
              <a:rPr lang="fr-FR" dirty="0">
                <a:latin typeface="Bahnschrift SemiLight"/>
              </a:rPr>
              <a:t> communication </a:t>
            </a:r>
            <a:r>
              <a:rPr lang="fr-FR" dirty="0" err="1">
                <a:latin typeface="Bahnschrift SemiLight"/>
              </a:rPr>
              <a:t>within</a:t>
            </a:r>
            <a:r>
              <a:rPr lang="fr-FR" dirty="0">
                <a:latin typeface="Bahnschrift SemiLight"/>
              </a:rPr>
              <a:t> the team (</a:t>
            </a:r>
            <a:r>
              <a:rPr lang="fr-FR" dirty="0" err="1">
                <a:latin typeface="Bahnschrift SemiLight"/>
              </a:rPr>
              <a:t>see</a:t>
            </a:r>
            <a:r>
              <a:rPr lang="fr-FR" dirty="0">
                <a:latin typeface="Bahnschrift SemiLight"/>
              </a:rPr>
              <a:t> slide n° 10) </a:t>
            </a:r>
            <a:endParaRPr lang="fr-FR" dirty="0"/>
          </a:p>
          <a:p>
            <a:r>
              <a:rPr lang="fr-FR" dirty="0">
                <a:latin typeface="Bahnschrift SemiLight"/>
              </a:rPr>
              <a:t>Encourages </a:t>
            </a:r>
            <a:r>
              <a:rPr lang="fr-FR" dirty="0" err="1">
                <a:latin typeface="Bahnschrift SemiLight"/>
              </a:rPr>
              <a:t>co-creation</a:t>
            </a:r>
            <a:r>
              <a:rPr lang="fr-FR" dirty="0">
                <a:latin typeface="Bahnschrift SemiLight"/>
              </a:rPr>
              <a:t> </a:t>
            </a:r>
          </a:p>
          <a:p>
            <a:r>
              <a:rPr lang="fr-FR" dirty="0">
                <a:latin typeface="Bahnschrift SemiLight"/>
              </a:rPr>
              <a:t>A system </a:t>
            </a:r>
            <a:r>
              <a:rPr lang="fr-FR" dirty="0" err="1">
                <a:latin typeface="Bahnschrift SemiLight"/>
              </a:rPr>
              <a:t>validated</a:t>
            </a:r>
            <a:r>
              <a:rPr lang="fr-FR" dirty="0">
                <a:latin typeface="Bahnschrift SemiLight"/>
              </a:rPr>
              <a:t> by the </a:t>
            </a:r>
            <a:r>
              <a:rPr lang="fr-FR" dirty="0" err="1">
                <a:latin typeface="Bahnschrift SemiLight"/>
              </a:rPr>
              <a:t>various</a:t>
            </a:r>
            <a:r>
              <a:rPr lang="fr-FR" dirty="0">
                <a:latin typeface="Bahnschrift SemiLight"/>
              </a:rPr>
              <a:t> experts (UX / UI / PO / Tech / </a:t>
            </a:r>
            <a:r>
              <a:rPr lang="fr-FR" dirty="0" err="1">
                <a:latin typeface="Bahnschrift SemiLight"/>
              </a:rPr>
              <a:t>Accessibility</a:t>
            </a:r>
            <a:r>
              <a:rPr lang="fr-FR" dirty="0">
                <a:latin typeface="Bahnschrift SemiLight"/>
              </a:rPr>
              <a:t>) </a:t>
            </a:r>
          </a:p>
          <a:p>
            <a:r>
              <a:rPr lang="fr-FR" dirty="0" err="1">
                <a:latin typeface="Bahnschrift SemiLight"/>
              </a:rPr>
              <a:t>It's</a:t>
            </a:r>
            <a:r>
              <a:rPr lang="fr-FR" dirty="0">
                <a:latin typeface="Bahnschrift SemiLight"/>
              </a:rPr>
              <a:t> a gain in </a:t>
            </a:r>
            <a:r>
              <a:rPr lang="fr-FR" dirty="0" err="1">
                <a:latin typeface="Bahnschrift SemiLight"/>
              </a:rPr>
              <a:t>terms</a:t>
            </a:r>
            <a:r>
              <a:rPr lang="fr-FR" dirty="0">
                <a:latin typeface="Bahnschrift SemiLight"/>
              </a:rPr>
              <a:t> of </a:t>
            </a:r>
            <a:r>
              <a:rPr lang="fr-FR" dirty="0" err="1">
                <a:latin typeface="Bahnschrift SemiLight"/>
              </a:rPr>
              <a:t>Consistency</a:t>
            </a:r>
            <a:r>
              <a:rPr lang="fr-FR" dirty="0">
                <a:latin typeface="Bahnschrift SemiLight"/>
              </a:rPr>
              <a:t>, Time and Money </a:t>
            </a:r>
            <a:endParaRPr lang="fr-FR" dirty="0"/>
          </a:p>
        </p:txBody>
      </p:sp>
    </p:spTree>
    <p:extLst>
      <p:ext uri="{BB962C8B-B14F-4D97-AF65-F5344CB8AC3E}">
        <p14:creationId xmlns:p14="http://schemas.microsoft.com/office/powerpoint/2010/main" val="12997809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C04A9-4876-49BF-AF2E-9EB6C4827A24}"/>
              </a:ext>
            </a:extLst>
          </p:cNvPr>
          <p:cNvSpPr>
            <a:spLocks noGrp="1"/>
          </p:cNvSpPr>
          <p:nvPr>
            <p:ph type="title"/>
          </p:nvPr>
        </p:nvSpPr>
        <p:spPr/>
        <p:txBody>
          <a:bodyPr/>
          <a:lstStyle/>
          <a:p>
            <a:r>
              <a:rPr lang="en-US">
                <a:latin typeface="Bahnschrift SemiBold"/>
              </a:rPr>
              <a:t>Practice</a:t>
            </a:r>
            <a:endParaRPr lang="en-US"/>
          </a:p>
        </p:txBody>
      </p:sp>
      <p:sp>
        <p:nvSpPr>
          <p:cNvPr id="3" name="Content Placeholder 2">
            <a:extLst>
              <a:ext uri="{FF2B5EF4-FFF2-40B4-BE49-F238E27FC236}">
                <a16:creationId xmlns:a16="http://schemas.microsoft.com/office/drawing/2014/main" id="{DB924B93-CC9B-B968-1C43-48B4E63BDBED}"/>
              </a:ext>
            </a:extLst>
          </p:cNvPr>
          <p:cNvSpPr>
            <a:spLocks noGrp="1"/>
          </p:cNvSpPr>
          <p:nvPr>
            <p:ph idx="1"/>
          </p:nvPr>
        </p:nvSpPr>
        <p:spPr/>
        <p:txBody>
          <a:bodyPr vert="horz" lIns="91440" tIns="45720" rIns="91440" bIns="45720" rtlCol="0" anchor="t">
            <a:normAutofit/>
          </a:bodyPr>
          <a:lstStyle/>
          <a:p>
            <a:r>
              <a:rPr lang="en-US" dirty="0">
                <a:latin typeface="Bahnschrift SemiLight"/>
              </a:rPr>
              <a:t>Go to </a:t>
            </a:r>
            <a:r>
              <a:rPr lang="en-US" dirty="0" err="1">
                <a:latin typeface="Bahnschrift SemiLight"/>
              </a:rPr>
              <a:t>figma</a:t>
            </a:r>
            <a:r>
              <a:rPr lang="en-US" dirty="0">
                <a:latin typeface="Bahnschrift SemiLight"/>
              </a:rPr>
              <a:t> file and practice in Figma</a:t>
            </a:r>
            <a:endParaRPr lang="en-US" dirty="0"/>
          </a:p>
        </p:txBody>
      </p:sp>
    </p:spTree>
    <p:extLst>
      <p:ext uri="{BB962C8B-B14F-4D97-AF65-F5344CB8AC3E}">
        <p14:creationId xmlns:p14="http://schemas.microsoft.com/office/powerpoint/2010/main" val="28687438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8E788-6C03-9BB0-5662-D5F8EC725158}"/>
              </a:ext>
            </a:extLst>
          </p:cNvPr>
          <p:cNvSpPr>
            <a:spLocks noGrp="1"/>
          </p:cNvSpPr>
          <p:nvPr>
            <p:ph type="title"/>
          </p:nvPr>
        </p:nvSpPr>
        <p:spPr/>
        <p:txBody>
          <a:bodyPr/>
          <a:lstStyle/>
          <a:p>
            <a:r>
              <a:rPr lang="en-US" dirty="0">
                <a:latin typeface="Bahnschrift SemiBold"/>
              </a:rPr>
              <a:t>RESSOURCES</a:t>
            </a:r>
            <a:endParaRPr lang="en-US" dirty="0"/>
          </a:p>
        </p:txBody>
      </p:sp>
      <p:sp>
        <p:nvSpPr>
          <p:cNvPr id="5" name="Titre">
            <a:extLst>
              <a:ext uri="{FF2B5EF4-FFF2-40B4-BE49-F238E27FC236}">
                <a16:creationId xmlns:a16="http://schemas.microsoft.com/office/drawing/2014/main" id="{C7326079-9CAD-EABC-5426-234A392AD65C}"/>
              </a:ext>
            </a:extLst>
          </p:cNvPr>
          <p:cNvSpPr/>
          <p:nvPr/>
        </p:nvSpPr>
        <p:spPr>
          <a:xfrm>
            <a:off x="648291" y="3129147"/>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a:solidFill>
                  <a:srgbClr val="49313B"/>
                </a:solidFill>
                <a:latin typeface="Bahnschrift SemiLight" panose="020B0502040204020203" pitchFamily="34" charset="0"/>
                <a:ea typeface="Satoshi Bold" pitchFamily="34" charset="-122"/>
                <a:cs typeface="Satoshi Bold" pitchFamily="34" charset="-120"/>
                <a:hlinkClick r:id="rId2">
                  <a:extLst>
                    <a:ext uri="{A12FA001-AC4F-418D-AE19-62706E023703}">
                      <ahyp:hlinkClr xmlns:ahyp="http://schemas.microsoft.com/office/drawing/2018/hyperlinkcolor" val="tx"/>
                    </a:ext>
                  </a:extLst>
                </a:hlinkClick>
              </a:rPr>
              <a:t>Wise</a:t>
            </a:r>
            <a:endParaRPr lang="en-US" sz="2000" dirty="0">
              <a:latin typeface="Bahnschrift SemiLight" panose="020B0502040204020203" pitchFamily="34" charset="0"/>
            </a:endParaRPr>
          </a:p>
        </p:txBody>
      </p:sp>
      <p:sp>
        <p:nvSpPr>
          <p:cNvPr id="7" name="Paragraphe">
            <a:extLst>
              <a:ext uri="{FF2B5EF4-FFF2-40B4-BE49-F238E27FC236}">
                <a16:creationId xmlns:a16="http://schemas.microsoft.com/office/drawing/2014/main" id="{276EE04F-D620-8BB2-486A-1E6AE826688A}"/>
              </a:ext>
            </a:extLst>
          </p:cNvPr>
          <p:cNvSpPr/>
          <p:nvPr/>
        </p:nvSpPr>
        <p:spPr>
          <a:xfrm>
            <a:off x="648291" y="3548247"/>
            <a:ext cx="3441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a:solidFill>
                  <a:srgbClr val="49313B"/>
                </a:solidFill>
                <a:latin typeface="Bahnschrift SemiLight" panose="020B0502040204020203" pitchFamily="34" charset="0"/>
                <a:ea typeface="Satoshi Regular" pitchFamily="34" charset="-122"/>
                <a:cs typeface="Satoshi Regular" pitchFamily="34" charset="-120"/>
              </a:rPr>
              <a:t>Branding with a focus on accessibility and articles from the design team</a:t>
            </a:r>
            <a:endParaRPr lang="en-US" sz="1600">
              <a:latin typeface="Bahnschrift SemiLight" panose="020B0502040204020203" pitchFamily="34" charset="0"/>
            </a:endParaRPr>
          </a:p>
        </p:txBody>
      </p:sp>
      <p:sp>
        <p:nvSpPr>
          <p:cNvPr id="9" name="Titre">
            <a:extLst>
              <a:ext uri="{FF2B5EF4-FFF2-40B4-BE49-F238E27FC236}">
                <a16:creationId xmlns:a16="http://schemas.microsoft.com/office/drawing/2014/main" id="{8288D579-4EBE-24F0-8841-022D73DE0F3A}"/>
              </a:ext>
            </a:extLst>
          </p:cNvPr>
          <p:cNvSpPr/>
          <p:nvPr/>
        </p:nvSpPr>
        <p:spPr>
          <a:xfrm>
            <a:off x="4394791" y="3129147"/>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a:solidFill>
                  <a:srgbClr val="49313B"/>
                </a:solidFill>
                <a:latin typeface="Bahnschrift SemiLight" panose="020B0502040204020203" pitchFamily="34" charset="0"/>
                <a:ea typeface="Satoshi Bold" pitchFamily="34" charset="-122"/>
                <a:cs typeface="Satoshi Bold" pitchFamily="34" charset="-120"/>
                <a:hlinkClick r:id="rId3">
                  <a:extLst>
                    <a:ext uri="{A12FA001-AC4F-418D-AE19-62706E023703}">
                      <ahyp:hlinkClr xmlns:ahyp="http://schemas.microsoft.com/office/drawing/2018/hyperlinkcolor" val="tx"/>
                    </a:ext>
                  </a:extLst>
                </a:hlinkClick>
              </a:rPr>
              <a:t>Liferay</a:t>
            </a:r>
            <a:endParaRPr lang="en-US" sz="2000" dirty="0">
              <a:latin typeface="Bahnschrift SemiLight" panose="020B0502040204020203" pitchFamily="34" charset="0"/>
            </a:endParaRPr>
          </a:p>
        </p:txBody>
      </p:sp>
      <p:sp>
        <p:nvSpPr>
          <p:cNvPr id="11" name="Paragraphe">
            <a:extLst>
              <a:ext uri="{FF2B5EF4-FFF2-40B4-BE49-F238E27FC236}">
                <a16:creationId xmlns:a16="http://schemas.microsoft.com/office/drawing/2014/main" id="{29D8357C-CFDA-5ED0-EA2D-F331E1886933}"/>
              </a:ext>
            </a:extLst>
          </p:cNvPr>
          <p:cNvSpPr/>
          <p:nvPr/>
        </p:nvSpPr>
        <p:spPr>
          <a:xfrm>
            <a:off x="4394791" y="3548247"/>
            <a:ext cx="3441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49313B"/>
                </a:solidFill>
                <a:latin typeface="Bahnschrift SemiLight" panose="020B0502040204020203" pitchFamily="34" charset="0"/>
                <a:ea typeface="Satoshi Regular" pitchFamily="34" charset="-122"/>
                <a:cs typeface="Satoshi Regular" pitchFamily="34" charset="-120"/>
              </a:rPr>
              <a:t>Also contains articles from the design team</a:t>
            </a:r>
            <a:endParaRPr lang="en-US" sz="1600" dirty="0">
              <a:latin typeface="Bahnschrift SemiLight" panose="020B0502040204020203" pitchFamily="34" charset="0"/>
            </a:endParaRPr>
          </a:p>
        </p:txBody>
      </p:sp>
      <p:sp>
        <p:nvSpPr>
          <p:cNvPr id="13" name="Titre">
            <a:extLst>
              <a:ext uri="{FF2B5EF4-FFF2-40B4-BE49-F238E27FC236}">
                <a16:creationId xmlns:a16="http://schemas.microsoft.com/office/drawing/2014/main" id="{778BFAB7-E347-973F-D49D-1E2923A75251}"/>
              </a:ext>
            </a:extLst>
          </p:cNvPr>
          <p:cNvSpPr/>
          <p:nvPr/>
        </p:nvSpPr>
        <p:spPr>
          <a:xfrm>
            <a:off x="8141291" y="3129147"/>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a:solidFill>
                  <a:srgbClr val="49313B"/>
                </a:solidFill>
                <a:latin typeface="Bahnschrift SemiLight" panose="020B0502040204020203" pitchFamily="34" charset="0"/>
                <a:ea typeface="Satoshi Bold" pitchFamily="34" charset="-122"/>
                <a:cs typeface="Satoshi Bold" pitchFamily="34" charset="-120"/>
                <a:hlinkClick r:id="rId4">
                  <a:extLst>
                    <a:ext uri="{A12FA001-AC4F-418D-AE19-62706E023703}">
                      <ahyp:hlinkClr xmlns:ahyp="http://schemas.microsoft.com/office/drawing/2018/hyperlinkcolor" val="tx"/>
                    </a:ext>
                  </a:extLst>
                </a:hlinkClick>
              </a:rPr>
              <a:t>GEL - Westpac group</a:t>
            </a:r>
            <a:endParaRPr lang="en-US" sz="2000" dirty="0">
              <a:latin typeface="Bahnschrift SemiLight" panose="020B0502040204020203" pitchFamily="34" charset="0"/>
            </a:endParaRPr>
          </a:p>
        </p:txBody>
      </p:sp>
      <p:sp>
        <p:nvSpPr>
          <p:cNvPr id="15" name="Paragraphe">
            <a:extLst>
              <a:ext uri="{FF2B5EF4-FFF2-40B4-BE49-F238E27FC236}">
                <a16:creationId xmlns:a16="http://schemas.microsoft.com/office/drawing/2014/main" id="{ABBD47E4-450F-0659-2921-8F3D17D4845E}"/>
              </a:ext>
            </a:extLst>
          </p:cNvPr>
          <p:cNvSpPr/>
          <p:nvPr/>
        </p:nvSpPr>
        <p:spPr>
          <a:xfrm>
            <a:off x="8141291" y="3548247"/>
            <a:ext cx="3441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49313B"/>
                </a:solidFill>
                <a:latin typeface="Bahnschrift SemiLight" panose="020B0502040204020203" pitchFamily="34" charset="0"/>
                <a:ea typeface="Satoshi Regular" pitchFamily="34" charset="-122"/>
                <a:cs typeface="Satoshi Regular" pitchFamily="34" charset="-120"/>
              </a:rPr>
              <a:t>A DS that encompasses several brands</a:t>
            </a:r>
            <a:endParaRPr lang="en-US" sz="1600" dirty="0">
              <a:latin typeface="Bahnschrift SemiLight" panose="020B0502040204020203" pitchFamily="34" charset="0"/>
            </a:endParaRPr>
          </a:p>
        </p:txBody>
      </p:sp>
      <p:sp>
        <p:nvSpPr>
          <p:cNvPr id="17" name="Titre">
            <a:extLst>
              <a:ext uri="{FF2B5EF4-FFF2-40B4-BE49-F238E27FC236}">
                <a16:creationId xmlns:a16="http://schemas.microsoft.com/office/drawing/2014/main" id="{8A397F22-843F-5A72-F727-5EF6BB05FF53}"/>
              </a:ext>
            </a:extLst>
          </p:cNvPr>
          <p:cNvSpPr/>
          <p:nvPr/>
        </p:nvSpPr>
        <p:spPr>
          <a:xfrm>
            <a:off x="648291" y="4437247"/>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a:solidFill>
                  <a:srgbClr val="49313B"/>
                </a:solidFill>
                <a:latin typeface="Bahnschrift SemiLight" panose="020B0502040204020203" pitchFamily="34" charset="0"/>
                <a:ea typeface="Satoshi Bold" pitchFamily="34" charset="-122"/>
                <a:cs typeface="Satoshi Bold" pitchFamily="34" charset="-120"/>
                <a:hlinkClick r:id="rId5">
                  <a:extLst>
                    <a:ext uri="{A12FA001-AC4F-418D-AE19-62706E023703}">
                      <ahyp:hlinkClr xmlns:ahyp="http://schemas.microsoft.com/office/drawing/2018/hyperlinkcolor" val="tx"/>
                    </a:ext>
                  </a:extLst>
                </a:hlinkClick>
              </a:rPr>
              <a:t>Luna</a:t>
            </a:r>
            <a:endParaRPr lang="en-US" sz="2000" dirty="0">
              <a:latin typeface="Bahnschrift SemiLight" panose="020B0502040204020203" pitchFamily="34" charset="0"/>
            </a:endParaRPr>
          </a:p>
        </p:txBody>
      </p:sp>
      <p:sp>
        <p:nvSpPr>
          <p:cNvPr id="19" name="Paragraphe">
            <a:extLst>
              <a:ext uri="{FF2B5EF4-FFF2-40B4-BE49-F238E27FC236}">
                <a16:creationId xmlns:a16="http://schemas.microsoft.com/office/drawing/2014/main" id="{B99182CC-69E6-1736-1CB7-DB647652AE3A}"/>
              </a:ext>
            </a:extLst>
          </p:cNvPr>
          <p:cNvSpPr/>
          <p:nvPr/>
        </p:nvSpPr>
        <p:spPr>
          <a:xfrm>
            <a:off x="648291" y="4856348"/>
            <a:ext cx="3441700" cy="8572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49313B"/>
                </a:solidFill>
                <a:latin typeface="Bahnschrift SemiLight" panose="020B0502040204020203" pitchFamily="34" charset="0"/>
                <a:ea typeface="Satoshi Regular" pitchFamily="34" charset="-122"/>
                <a:cs typeface="Satoshi Regular" pitchFamily="34" charset="-120"/>
              </a:rPr>
              <a:t>Another DS that encompasses several brands. Possibility to change theme (brand) live</a:t>
            </a:r>
            <a:endParaRPr lang="en-US" sz="1600" dirty="0">
              <a:latin typeface="Bahnschrift SemiLight" panose="020B0502040204020203" pitchFamily="34" charset="0"/>
            </a:endParaRPr>
          </a:p>
        </p:txBody>
      </p:sp>
      <p:sp>
        <p:nvSpPr>
          <p:cNvPr id="21" name="Titre">
            <a:extLst>
              <a:ext uri="{FF2B5EF4-FFF2-40B4-BE49-F238E27FC236}">
                <a16:creationId xmlns:a16="http://schemas.microsoft.com/office/drawing/2014/main" id="{C1CCA848-08DE-9584-89A5-CB942826171F}"/>
              </a:ext>
            </a:extLst>
          </p:cNvPr>
          <p:cNvSpPr/>
          <p:nvPr/>
        </p:nvSpPr>
        <p:spPr>
          <a:xfrm>
            <a:off x="4394791" y="4437247"/>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err="1">
                <a:solidFill>
                  <a:srgbClr val="49313B"/>
                </a:solidFill>
                <a:latin typeface="Bahnschrift SemiLight" panose="020B0502040204020203" pitchFamily="34" charset="0"/>
                <a:ea typeface="Satoshi Bold" pitchFamily="34" charset="-122"/>
                <a:cs typeface="Satoshi Bold" pitchFamily="34" charset="-120"/>
                <a:hlinkClick r:id="rId6">
                  <a:extLst>
                    <a:ext uri="{A12FA001-AC4F-418D-AE19-62706E023703}">
                      <ahyp:hlinkClr xmlns:ahyp="http://schemas.microsoft.com/office/drawing/2018/hyperlinkcolor" val="tx"/>
                    </a:ext>
                  </a:extLst>
                </a:hlinkClick>
              </a:rPr>
              <a:t>OpenBridge</a:t>
            </a:r>
            <a:endParaRPr lang="en-US" sz="2000" dirty="0">
              <a:latin typeface="Bahnschrift SemiLight" panose="020B0502040204020203" pitchFamily="34" charset="0"/>
            </a:endParaRPr>
          </a:p>
        </p:txBody>
      </p:sp>
      <p:sp>
        <p:nvSpPr>
          <p:cNvPr id="23" name="Paragraphe">
            <a:extLst>
              <a:ext uri="{FF2B5EF4-FFF2-40B4-BE49-F238E27FC236}">
                <a16:creationId xmlns:a16="http://schemas.microsoft.com/office/drawing/2014/main" id="{FA61F8F3-E7A3-DDE6-A63D-61389EA9A7B6}"/>
              </a:ext>
            </a:extLst>
          </p:cNvPr>
          <p:cNvSpPr/>
          <p:nvPr/>
        </p:nvSpPr>
        <p:spPr>
          <a:xfrm>
            <a:off x="4394791" y="4856348"/>
            <a:ext cx="3441700" cy="2857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49313B"/>
                </a:solidFill>
                <a:latin typeface="Bahnschrift SemiLight" panose="020B0502040204020203" pitchFamily="34" charset="0"/>
                <a:ea typeface="Satoshi Regular" pitchFamily="34" charset="-122"/>
                <a:cs typeface="Satoshi Regular" pitchFamily="34" charset="-120"/>
              </a:rPr>
              <a:t>DS specific to maritime interfaces</a:t>
            </a:r>
            <a:endParaRPr lang="en-US" sz="1600" dirty="0">
              <a:latin typeface="Bahnschrift SemiLight" panose="020B0502040204020203" pitchFamily="34" charset="0"/>
            </a:endParaRPr>
          </a:p>
        </p:txBody>
      </p:sp>
      <p:sp>
        <p:nvSpPr>
          <p:cNvPr id="25" name="Titre">
            <a:extLst>
              <a:ext uri="{FF2B5EF4-FFF2-40B4-BE49-F238E27FC236}">
                <a16:creationId xmlns:a16="http://schemas.microsoft.com/office/drawing/2014/main" id="{843F99B1-3B17-A52F-66C1-5DBA10C26D06}"/>
              </a:ext>
            </a:extLst>
          </p:cNvPr>
          <p:cNvSpPr/>
          <p:nvPr/>
        </p:nvSpPr>
        <p:spPr>
          <a:xfrm>
            <a:off x="8141291" y="4437247"/>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a:solidFill>
                  <a:srgbClr val="49313B"/>
                </a:solidFill>
                <a:latin typeface="Bahnschrift SemiLight" panose="020B0502040204020203" pitchFamily="34" charset="0"/>
                <a:ea typeface="Satoshi Bold" pitchFamily="34" charset="-122"/>
                <a:cs typeface="Satoshi Bold" pitchFamily="34" charset="-120"/>
                <a:hlinkClick r:id="rId7">
                  <a:extLst>
                    <a:ext uri="{A12FA001-AC4F-418D-AE19-62706E023703}">
                      <ahyp:hlinkClr xmlns:ahyp="http://schemas.microsoft.com/office/drawing/2018/hyperlinkcolor" val="tx"/>
                    </a:ext>
                  </a:extLst>
                </a:hlinkClick>
              </a:rPr>
              <a:t>Wanda</a:t>
            </a:r>
            <a:endParaRPr lang="en-US" sz="2000" dirty="0">
              <a:latin typeface="Bahnschrift SemiLight" panose="020B0502040204020203" pitchFamily="34" charset="0"/>
            </a:endParaRPr>
          </a:p>
        </p:txBody>
      </p:sp>
      <p:sp>
        <p:nvSpPr>
          <p:cNvPr id="27" name="Paragraphe">
            <a:extLst>
              <a:ext uri="{FF2B5EF4-FFF2-40B4-BE49-F238E27FC236}">
                <a16:creationId xmlns:a16="http://schemas.microsoft.com/office/drawing/2014/main" id="{F2572B1B-401C-5EBD-62ED-E306085FB030}"/>
              </a:ext>
            </a:extLst>
          </p:cNvPr>
          <p:cNvSpPr/>
          <p:nvPr/>
        </p:nvSpPr>
        <p:spPr>
          <a:xfrm>
            <a:off x="8141291" y="4856348"/>
            <a:ext cx="3441700" cy="2857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49313B"/>
                </a:solidFill>
                <a:latin typeface="Bahnschrift SemiLight" panose="020B0502040204020203" pitchFamily="34" charset="0"/>
                <a:ea typeface="Satoshi Regular" pitchFamily="34" charset="-122"/>
                <a:cs typeface="Satoshi Regular" pitchFamily="34" charset="-120"/>
              </a:rPr>
              <a:t>Wonderflow.ai DS</a:t>
            </a:r>
            <a:endParaRPr lang="en-US" sz="1600" dirty="0">
              <a:latin typeface="Bahnschrift SemiLight" panose="020B0502040204020203" pitchFamily="34" charset="0"/>
            </a:endParaRPr>
          </a:p>
        </p:txBody>
      </p:sp>
    </p:spTree>
    <p:extLst>
      <p:ext uri="{BB962C8B-B14F-4D97-AF65-F5344CB8AC3E}">
        <p14:creationId xmlns:p14="http://schemas.microsoft.com/office/powerpoint/2010/main" val="3100342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5E21E-83B7-BA11-53CD-BBBF24D42B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BDF538-46AF-0023-DB61-01FA69426745}"/>
              </a:ext>
            </a:extLst>
          </p:cNvPr>
          <p:cNvSpPr>
            <a:spLocks noGrp="1"/>
          </p:cNvSpPr>
          <p:nvPr>
            <p:ph type="title"/>
          </p:nvPr>
        </p:nvSpPr>
        <p:spPr/>
        <p:txBody>
          <a:bodyPr/>
          <a:lstStyle/>
          <a:p>
            <a:r>
              <a:rPr lang="en-US" dirty="0">
                <a:latin typeface="Bahnschrift SemiBold"/>
              </a:rPr>
              <a:t>RESSOURCES</a:t>
            </a:r>
            <a:endParaRPr lang="en-US" dirty="0"/>
          </a:p>
        </p:txBody>
      </p:sp>
      <p:sp>
        <p:nvSpPr>
          <p:cNvPr id="64" name="Titre">
            <a:extLst>
              <a:ext uri="{FF2B5EF4-FFF2-40B4-BE49-F238E27FC236}">
                <a16:creationId xmlns:a16="http://schemas.microsoft.com/office/drawing/2014/main" id="{AC02CD0A-C078-0528-2E10-8E08E60C5C04}"/>
              </a:ext>
            </a:extLst>
          </p:cNvPr>
          <p:cNvSpPr/>
          <p:nvPr/>
        </p:nvSpPr>
        <p:spPr>
          <a:xfrm>
            <a:off x="546395" y="3170127"/>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a:solidFill>
                  <a:srgbClr val="49313B"/>
                </a:solidFill>
                <a:latin typeface="Bahnschrift SemiLight" panose="020B0502040204020203" pitchFamily="34" charset="0"/>
                <a:ea typeface="Satoshi Bold" pitchFamily="34" charset="-122"/>
                <a:cs typeface="Satoshi Bold" pitchFamily="34" charset="-120"/>
                <a:hlinkClick r:id="rId2">
                  <a:extLst>
                    <a:ext uri="{A12FA001-AC4F-418D-AE19-62706E023703}">
                      <ahyp:hlinkClr xmlns:ahyp="http://schemas.microsoft.com/office/drawing/2018/hyperlinkcolor" val="tx"/>
                    </a:ext>
                  </a:extLst>
                </a:hlinkClick>
              </a:rPr>
              <a:t>Similar layer</a:t>
            </a:r>
            <a:endParaRPr lang="en-US" sz="2000" dirty="0">
              <a:latin typeface="Bahnschrift SemiLight" panose="020B0502040204020203" pitchFamily="34" charset="0"/>
            </a:endParaRPr>
          </a:p>
        </p:txBody>
      </p:sp>
      <p:sp>
        <p:nvSpPr>
          <p:cNvPr id="66" name="Paragraphe">
            <a:extLst>
              <a:ext uri="{FF2B5EF4-FFF2-40B4-BE49-F238E27FC236}">
                <a16:creationId xmlns:a16="http://schemas.microsoft.com/office/drawing/2014/main" id="{23BE4BF9-8074-7A0B-3451-01CF645D9D34}"/>
              </a:ext>
            </a:extLst>
          </p:cNvPr>
          <p:cNvSpPr/>
          <p:nvPr/>
        </p:nvSpPr>
        <p:spPr>
          <a:xfrm>
            <a:off x="546395" y="3589227"/>
            <a:ext cx="3441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49313B"/>
                </a:solidFill>
                <a:latin typeface="Bahnschrift SemiLight" panose="020B0502040204020203" pitchFamily="34" charset="0"/>
                <a:ea typeface="Satoshi Regular" pitchFamily="34" charset="-122"/>
                <a:cs typeface="Satoshi Regular" pitchFamily="34" charset="-120"/>
              </a:rPr>
              <a:t>Select layers based on common criteria</a:t>
            </a:r>
            <a:endParaRPr lang="en-US" sz="1600" dirty="0">
              <a:latin typeface="Bahnschrift SemiLight" panose="020B0502040204020203" pitchFamily="34" charset="0"/>
            </a:endParaRPr>
          </a:p>
        </p:txBody>
      </p:sp>
      <p:sp>
        <p:nvSpPr>
          <p:cNvPr id="68" name="Titre">
            <a:extLst>
              <a:ext uri="{FF2B5EF4-FFF2-40B4-BE49-F238E27FC236}">
                <a16:creationId xmlns:a16="http://schemas.microsoft.com/office/drawing/2014/main" id="{647F2C28-1E75-4C81-A48A-AC34387C7587}"/>
              </a:ext>
            </a:extLst>
          </p:cNvPr>
          <p:cNvSpPr/>
          <p:nvPr/>
        </p:nvSpPr>
        <p:spPr>
          <a:xfrm>
            <a:off x="4292895" y="3170127"/>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a:solidFill>
                  <a:srgbClr val="49313B"/>
                </a:solidFill>
                <a:latin typeface="Bahnschrift SemiLight" panose="020B0502040204020203" pitchFamily="34" charset="0"/>
                <a:ea typeface="Satoshi Bold" pitchFamily="34" charset="-122"/>
                <a:cs typeface="Satoshi Bold" pitchFamily="34" charset="-120"/>
                <a:hlinkClick r:id="rId3">
                  <a:extLst>
                    <a:ext uri="{A12FA001-AC4F-418D-AE19-62706E023703}">
                      <ahyp:hlinkClr xmlns:ahyp="http://schemas.microsoft.com/office/drawing/2018/hyperlinkcolor" val="tx"/>
                    </a:ext>
                  </a:extLst>
                </a:hlinkClick>
              </a:rPr>
              <a:t>Styler</a:t>
            </a:r>
            <a:endParaRPr lang="en-US" sz="2000" dirty="0">
              <a:latin typeface="Bahnschrift SemiLight" panose="020B0502040204020203" pitchFamily="34" charset="0"/>
            </a:endParaRPr>
          </a:p>
        </p:txBody>
      </p:sp>
      <p:sp>
        <p:nvSpPr>
          <p:cNvPr id="70" name="Paragraphe">
            <a:extLst>
              <a:ext uri="{FF2B5EF4-FFF2-40B4-BE49-F238E27FC236}">
                <a16:creationId xmlns:a16="http://schemas.microsoft.com/office/drawing/2014/main" id="{949E515A-86CC-C1B7-E59D-0DFBE1F61100}"/>
              </a:ext>
            </a:extLst>
          </p:cNvPr>
          <p:cNvSpPr/>
          <p:nvPr/>
        </p:nvSpPr>
        <p:spPr>
          <a:xfrm>
            <a:off x="4292895" y="3589227"/>
            <a:ext cx="3441700" cy="2857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49313B"/>
                </a:solidFill>
                <a:latin typeface="Bahnschrift SemiLight" panose="020B0502040204020203" pitchFamily="34" charset="0"/>
                <a:ea typeface="Satoshi Regular" pitchFamily="34" charset="-122"/>
                <a:cs typeface="Satoshi Regular" pitchFamily="34" charset="-120"/>
              </a:rPr>
              <a:t>Create, detach, apply styles in groups</a:t>
            </a:r>
            <a:endParaRPr lang="en-US" sz="1600" dirty="0">
              <a:latin typeface="Bahnschrift SemiLight" panose="020B0502040204020203" pitchFamily="34" charset="0"/>
            </a:endParaRPr>
          </a:p>
        </p:txBody>
      </p:sp>
      <p:sp>
        <p:nvSpPr>
          <p:cNvPr id="72" name="Titre">
            <a:extLst>
              <a:ext uri="{FF2B5EF4-FFF2-40B4-BE49-F238E27FC236}">
                <a16:creationId xmlns:a16="http://schemas.microsoft.com/office/drawing/2014/main" id="{E4B8746A-F3AD-5C8D-46A3-0C24583514B0}"/>
              </a:ext>
            </a:extLst>
          </p:cNvPr>
          <p:cNvSpPr/>
          <p:nvPr/>
        </p:nvSpPr>
        <p:spPr>
          <a:xfrm>
            <a:off x="8039395" y="3170127"/>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a:solidFill>
                  <a:srgbClr val="49313B"/>
                </a:solidFill>
                <a:latin typeface="Bahnschrift SemiLight" panose="020B0502040204020203" pitchFamily="34" charset="0"/>
                <a:ea typeface="Satoshi Bold" pitchFamily="34" charset="-122"/>
                <a:cs typeface="Satoshi Bold" pitchFamily="34" charset="-120"/>
                <a:hlinkClick r:id="rId4">
                  <a:extLst>
                    <a:ext uri="{A12FA001-AC4F-418D-AE19-62706E023703}">
                      <ahyp:hlinkClr xmlns:ahyp="http://schemas.microsoft.com/office/drawing/2018/hyperlinkcolor" val="tx"/>
                    </a:ext>
                  </a:extLst>
                </a:hlinkClick>
              </a:rPr>
              <a:t>Batch Styler</a:t>
            </a:r>
            <a:endParaRPr lang="en-US" sz="2000" dirty="0">
              <a:latin typeface="Bahnschrift SemiLight" panose="020B0502040204020203" pitchFamily="34" charset="0"/>
            </a:endParaRPr>
          </a:p>
        </p:txBody>
      </p:sp>
      <p:sp>
        <p:nvSpPr>
          <p:cNvPr id="74" name="Paragraphe">
            <a:extLst>
              <a:ext uri="{FF2B5EF4-FFF2-40B4-BE49-F238E27FC236}">
                <a16:creationId xmlns:a16="http://schemas.microsoft.com/office/drawing/2014/main" id="{A6449028-C919-2D58-6EC6-4B3BE9E08111}"/>
              </a:ext>
            </a:extLst>
          </p:cNvPr>
          <p:cNvSpPr/>
          <p:nvPr/>
        </p:nvSpPr>
        <p:spPr>
          <a:xfrm>
            <a:off x="8039395" y="3589227"/>
            <a:ext cx="3441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49313B"/>
                </a:solidFill>
                <a:latin typeface="Bahnschrift SemiLight" panose="020B0502040204020203" pitchFamily="34" charset="0"/>
                <a:ea typeface="Satoshi Regular" pitchFamily="34" charset="-122"/>
                <a:cs typeface="Satoshi Regular" pitchFamily="34" charset="-120"/>
              </a:rPr>
              <a:t>Modify styles in one go (change color, font, etc.)</a:t>
            </a:r>
            <a:endParaRPr lang="en-US" sz="1600" dirty="0">
              <a:latin typeface="Bahnschrift SemiLight" panose="020B0502040204020203" pitchFamily="34" charset="0"/>
            </a:endParaRPr>
          </a:p>
        </p:txBody>
      </p:sp>
      <p:sp>
        <p:nvSpPr>
          <p:cNvPr id="76" name="Titre">
            <a:extLst>
              <a:ext uri="{FF2B5EF4-FFF2-40B4-BE49-F238E27FC236}">
                <a16:creationId xmlns:a16="http://schemas.microsoft.com/office/drawing/2014/main" id="{A09693CA-65D9-795D-401D-A6EB9C57E468}"/>
              </a:ext>
            </a:extLst>
          </p:cNvPr>
          <p:cNvSpPr/>
          <p:nvPr/>
        </p:nvSpPr>
        <p:spPr>
          <a:xfrm>
            <a:off x="546395" y="4478227"/>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err="1">
                <a:solidFill>
                  <a:srgbClr val="49313B"/>
                </a:solidFill>
                <a:latin typeface="Bahnschrift SemiLight" panose="020B0502040204020203" pitchFamily="34" charset="0"/>
                <a:ea typeface="Satoshi Bold" pitchFamily="34" charset="-122"/>
                <a:cs typeface="Satoshi Bold" pitchFamily="34" charset="-120"/>
                <a:hlinkClick r:id="rId5">
                  <a:extLst>
                    <a:ext uri="{A12FA001-AC4F-418D-AE19-62706E023703}">
                      <ahyp:hlinkClr xmlns:ahyp="http://schemas.microsoft.com/office/drawing/2018/hyperlinkcolor" val="tx"/>
                    </a:ext>
                  </a:extLst>
                </a:hlinkClick>
              </a:rPr>
              <a:t>Typescales</a:t>
            </a:r>
            <a:endParaRPr lang="en-US" sz="2000" dirty="0">
              <a:latin typeface="Bahnschrift SemiLight" panose="020B0502040204020203" pitchFamily="34" charset="0"/>
            </a:endParaRPr>
          </a:p>
        </p:txBody>
      </p:sp>
      <p:sp>
        <p:nvSpPr>
          <p:cNvPr id="78" name="Paragraphe">
            <a:extLst>
              <a:ext uri="{FF2B5EF4-FFF2-40B4-BE49-F238E27FC236}">
                <a16:creationId xmlns:a16="http://schemas.microsoft.com/office/drawing/2014/main" id="{EC702C87-AADF-E76C-D128-D27354004DAD}"/>
              </a:ext>
            </a:extLst>
          </p:cNvPr>
          <p:cNvSpPr/>
          <p:nvPr/>
        </p:nvSpPr>
        <p:spPr>
          <a:xfrm>
            <a:off x="546395" y="4897327"/>
            <a:ext cx="3441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49313B"/>
                </a:solidFill>
                <a:latin typeface="Bahnschrift SemiLight" panose="020B0502040204020203" pitchFamily="34" charset="0"/>
                <a:ea typeface="Satoshi Regular" pitchFamily="34" charset="-122"/>
                <a:cs typeface="Satoshi Regular" pitchFamily="34" charset="-120"/>
              </a:rPr>
              <a:t>Generate text scales based on a few inputs</a:t>
            </a:r>
            <a:endParaRPr lang="en-US" sz="1600" dirty="0">
              <a:latin typeface="Bahnschrift SemiLight" panose="020B0502040204020203" pitchFamily="34" charset="0"/>
            </a:endParaRPr>
          </a:p>
        </p:txBody>
      </p:sp>
      <p:sp>
        <p:nvSpPr>
          <p:cNvPr id="80" name="Titre">
            <a:extLst>
              <a:ext uri="{FF2B5EF4-FFF2-40B4-BE49-F238E27FC236}">
                <a16:creationId xmlns:a16="http://schemas.microsoft.com/office/drawing/2014/main" id="{6F3B8F84-DBBB-56F8-F315-6DC320D8DE4D}"/>
              </a:ext>
            </a:extLst>
          </p:cNvPr>
          <p:cNvSpPr/>
          <p:nvPr/>
        </p:nvSpPr>
        <p:spPr>
          <a:xfrm>
            <a:off x="4292895" y="4478227"/>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a:solidFill>
                  <a:srgbClr val="49313B"/>
                </a:solidFill>
                <a:latin typeface="Bahnschrift SemiLight" panose="020B0502040204020203" pitchFamily="34" charset="0"/>
                <a:ea typeface="Satoshi Bold" pitchFamily="34" charset="-122"/>
                <a:cs typeface="Satoshi Bold" pitchFamily="34" charset="-120"/>
                <a:hlinkClick r:id="rId6">
                  <a:extLst>
                    <a:ext uri="{A12FA001-AC4F-418D-AE19-62706E023703}">
                      <ahyp:hlinkClr xmlns:ahyp="http://schemas.microsoft.com/office/drawing/2018/hyperlinkcolor" val="tx"/>
                    </a:ext>
                  </a:extLst>
                </a:hlinkClick>
              </a:rPr>
              <a:t>Tailwind color generator</a:t>
            </a:r>
            <a:endParaRPr lang="en-US" sz="2000" dirty="0">
              <a:latin typeface="Bahnschrift SemiLight" panose="020B0502040204020203" pitchFamily="34" charset="0"/>
            </a:endParaRPr>
          </a:p>
        </p:txBody>
      </p:sp>
      <p:sp>
        <p:nvSpPr>
          <p:cNvPr id="82" name="Paragraphe">
            <a:extLst>
              <a:ext uri="{FF2B5EF4-FFF2-40B4-BE49-F238E27FC236}">
                <a16:creationId xmlns:a16="http://schemas.microsoft.com/office/drawing/2014/main" id="{D2791413-9562-89CD-DC36-275264C75E0F}"/>
              </a:ext>
            </a:extLst>
          </p:cNvPr>
          <p:cNvSpPr/>
          <p:nvPr/>
        </p:nvSpPr>
        <p:spPr>
          <a:xfrm>
            <a:off x="4292895" y="4897327"/>
            <a:ext cx="3441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49313B"/>
                </a:solidFill>
                <a:latin typeface="Bahnschrift SemiLight" panose="020B0502040204020203" pitchFamily="34" charset="0"/>
                <a:ea typeface="Satoshi Regular" pitchFamily="34" charset="-122"/>
                <a:cs typeface="Satoshi Regular" pitchFamily="34" charset="-120"/>
              </a:rPr>
              <a:t>Generate color palettes based on a base color</a:t>
            </a:r>
            <a:endParaRPr lang="en-US" sz="1600" dirty="0">
              <a:latin typeface="Bahnschrift SemiLight" panose="020B0502040204020203" pitchFamily="34" charset="0"/>
            </a:endParaRPr>
          </a:p>
        </p:txBody>
      </p:sp>
      <p:sp>
        <p:nvSpPr>
          <p:cNvPr id="84" name="Titre">
            <a:extLst>
              <a:ext uri="{FF2B5EF4-FFF2-40B4-BE49-F238E27FC236}">
                <a16:creationId xmlns:a16="http://schemas.microsoft.com/office/drawing/2014/main" id="{C3E7C2F7-5545-2D7F-6D42-4861042F3CCD}"/>
              </a:ext>
            </a:extLst>
          </p:cNvPr>
          <p:cNvSpPr/>
          <p:nvPr/>
        </p:nvSpPr>
        <p:spPr>
          <a:xfrm>
            <a:off x="8039395" y="4478227"/>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a:solidFill>
                  <a:srgbClr val="49313B"/>
                </a:solidFill>
                <a:latin typeface="Bahnschrift SemiLight" panose="020B0502040204020203" pitchFamily="34" charset="0"/>
                <a:ea typeface="Satoshi Bold" pitchFamily="34" charset="-122"/>
                <a:cs typeface="Satoshi Bold" pitchFamily="34" charset="-120"/>
                <a:hlinkClick r:id="rId7">
                  <a:extLst>
                    <a:ext uri="{A12FA001-AC4F-418D-AE19-62706E023703}">
                      <ahyp:hlinkClr xmlns:ahyp="http://schemas.microsoft.com/office/drawing/2018/hyperlinkcolor" val="tx"/>
                    </a:ext>
                  </a:extLst>
                </a:hlinkClick>
              </a:rPr>
              <a:t>Design lint</a:t>
            </a:r>
            <a:endParaRPr lang="en-US" sz="2000" dirty="0">
              <a:latin typeface="Bahnschrift SemiLight" panose="020B0502040204020203" pitchFamily="34" charset="0"/>
            </a:endParaRPr>
          </a:p>
        </p:txBody>
      </p:sp>
      <p:sp>
        <p:nvSpPr>
          <p:cNvPr id="86" name="Paragraphe">
            <a:extLst>
              <a:ext uri="{FF2B5EF4-FFF2-40B4-BE49-F238E27FC236}">
                <a16:creationId xmlns:a16="http://schemas.microsoft.com/office/drawing/2014/main" id="{983E92A2-BE26-2B57-87FB-B234249ACABC}"/>
              </a:ext>
            </a:extLst>
          </p:cNvPr>
          <p:cNvSpPr/>
          <p:nvPr/>
        </p:nvSpPr>
        <p:spPr>
          <a:xfrm>
            <a:off x="8039395" y="4897327"/>
            <a:ext cx="3441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49313B"/>
                </a:solidFill>
                <a:latin typeface="Bahnschrift SemiLight" panose="020B0502040204020203" pitchFamily="34" charset="0"/>
                <a:ea typeface="Satoshi Regular" pitchFamily="34" charset="-122"/>
                <a:cs typeface="Satoshi Regular" pitchFamily="34" charset="-120"/>
              </a:rPr>
              <a:t>Define and verify rules that designs must respect</a:t>
            </a:r>
            <a:endParaRPr lang="en-US" sz="1600" dirty="0">
              <a:latin typeface="Bahnschrift SemiLight" panose="020B0502040204020203" pitchFamily="34" charset="0"/>
            </a:endParaRPr>
          </a:p>
        </p:txBody>
      </p:sp>
    </p:spTree>
    <p:extLst>
      <p:ext uri="{BB962C8B-B14F-4D97-AF65-F5344CB8AC3E}">
        <p14:creationId xmlns:p14="http://schemas.microsoft.com/office/powerpoint/2010/main" val="2506426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85C8D-D82C-E2F9-2A67-C07B13C477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D7AF0A-CB85-A1B0-90E7-3EC1DD2D8D7C}"/>
              </a:ext>
            </a:extLst>
          </p:cNvPr>
          <p:cNvSpPr>
            <a:spLocks noGrp="1"/>
          </p:cNvSpPr>
          <p:nvPr>
            <p:ph type="title"/>
          </p:nvPr>
        </p:nvSpPr>
        <p:spPr/>
        <p:txBody>
          <a:bodyPr/>
          <a:lstStyle/>
          <a:p>
            <a:r>
              <a:rPr lang="en-US" dirty="0">
                <a:latin typeface="Bahnschrift SemiBold"/>
              </a:rPr>
              <a:t>RESSOURCES</a:t>
            </a:r>
            <a:endParaRPr lang="en-US" dirty="0"/>
          </a:p>
        </p:txBody>
      </p:sp>
      <p:sp>
        <p:nvSpPr>
          <p:cNvPr id="4" name="Titre">
            <a:extLst>
              <a:ext uri="{FF2B5EF4-FFF2-40B4-BE49-F238E27FC236}">
                <a16:creationId xmlns:a16="http://schemas.microsoft.com/office/drawing/2014/main" id="{482181B0-332C-4420-EAA8-FF06BF9CF5C2}"/>
              </a:ext>
            </a:extLst>
          </p:cNvPr>
          <p:cNvSpPr/>
          <p:nvPr/>
        </p:nvSpPr>
        <p:spPr>
          <a:xfrm>
            <a:off x="635000" y="2933700"/>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a:solidFill>
                  <a:srgbClr val="49313B"/>
                </a:solidFill>
                <a:latin typeface="Bahnschrift SemiLight" panose="020B0502040204020203" pitchFamily="34" charset="0"/>
                <a:ea typeface="Satoshi Bold" pitchFamily="34" charset="-122"/>
                <a:cs typeface="Satoshi Bold" pitchFamily="34" charset="-120"/>
                <a:hlinkClick r:id="rId2">
                  <a:extLst>
                    <a:ext uri="{A12FA001-AC4F-418D-AE19-62706E023703}">
                      <ahyp:hlinkClr xmlns:ahyp="http://schemas.microsoft.com/office/drawing/2018/hyperlinkcolor" val="tx"/>
                    </a:ext>
                  </a:extLst>
                </a:hlinkClick>
              </a:rPr>
              <a:t>Self documentation</a:t>
            </a:r>
            <a:endParaRPr lang="en-US" sz="2000" dirty="0">
              <a:latin typeface="Bahnschrift SemiLight" panose="020B0502040204020203" pitchFamily="34" charset="0"/>
            </a:endParaRPr>
          </a:p>
        </p:txBody>
      </p:sp>
      <p:sp>
        <p:nvSpPr>
          <p:cNvPr id="6" name="Paragraphe">
            <a:extLst>
              <a:ext uri="{FF2B5EF4-FFF2-40B4-BE49-F238E27FC236}">
                <a16:creationId xmlns:a16="http://schemas.microsoft.com/office/drawing/2014/main" id="{FB53EC53-7293-BC84-B518-C933EA0B5BC6}"/>
              </a:ext>
            </a:extLst>
          </p:cNvPr>
          <p:cNvSpPr/>
          <p:nvPr/>
        </p:nvSpPr>
        <p:spPr>
          <a:xfrm>
            <a:off x="635000" y="3352800"/>
            <a:ext cx="3441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49313B"/>
                </a:solidFill>
                <a:latin typeface="Bahnschrift SemiLight" panose="020B0502040204020203" pitchFamily="34" charset="0"/>
                <a:ea typeface="Satoshi Regular" pitchFamily="34" charset="-122"/>
                <a:cs typeface="Satoshi Regular" pitchFamily="34" charset="-120"/>
              </a:rPr>
              <a:t>Generate documentation components automatically</a:t>
            </a:r>
            <a:endParaRPr lang="en-US" sz="1600" dirty="0">
              <a:latin typeface="Bahnschrift SemiLight" panose="020B0502040204020203" pitchFamily="34" charset="0"/>
            </a:endParaRPr>
          </a:p>
        </p:txBody>
      </p:sp>
      <p:sp>
        <p:nvSpPr>
          <p:cNvPr id="8" name="Titre">
            <a:extLst>
              <a:ext uri="{FF2B5EF4-FFF2-40B4-BE49-F238E27FC236}">
                <a16:creationId xmlns:a16="http://schemas.microsoft.com/office/drawing/2014/main" id="{30F64F01-879E-6785-13D4-2A42E6BC4827}"/>
              </a:ext>
            </a:extLst>
          </p:cNvPr>
          <p:cNvSpPr/>
          <p:nvPr/>
        </p:nvSpPr>
        <p:spPr>
          <a:xfrm>
            <a:off x="4381500" y="2933700"/>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err="1">
                <a:solidFill>
                  <a:srgbClr val="49313B"/>
                </a:solidFill>
                <a:latin typeface="Bahnschrift SemiLight" panose="020B0502040204020203" pitchFamily="34" charset="0"/>
                <a:ea typeface="Satoshi Bold" pitchFamily="34" charset="-122"/>
                <a:cs typeface="Satoshi Bold" pitchFamily="34" charset="-120"/>
                <a:hlinkClick r:id="rId3">
                  <a:extLst>
                    <a:ext uri="{A12FA001-AC4F-418D-AE19-62706E023703}">
                      <ahyp:hlinkClr xmlns:ahyp="http://schemas.microsoft.com/office/drawing/2018/hyperlinkcolor" val="tx"/>
                    </a:ext>
                  </a:extLst>
                </a:hlinkClick>
              </a:rPr>
              <a:t>EightShapes</a:t>
            </a:r>
            <a:r>
              <a:rPr lang="en-US" sz="2000" b="1" u="sng" dirty="0">
                <a:solidFill>
                  <a:srgbClr val="49313B"/>
                </a:solidFill>
                <a:latin typeface="Bahnschrift SemiLight" panose="020B0502040204020203" pitchFamily="34" charset="0"/>
                <a:ea typeface="Satoshi Bold" pitchFamily="34" charset="-122"/>
                <a:cs typeface="Satoshi Bold" pitchFamily="34" charset="-120"/>
                <a:hlinkClick r:id="rId3">
                  <a:extLst>
                    <a:ext uri="{A12FA001-AC4F-418D-AE19-62706E023703}">
                      <ahyp:hlinkClr xmlns:ahyp="http://schemas.microsoft.com/office/drawing/2018/hyperlinkcolor" val="tx"/>
                    </a:ext>
                  </a:extLst>
                </a:hlinkClick>
              </a:rPr>
              <a:t> Specs</a:t>
            </a:r>
            <a:endParaRPr lang="en-US" sz="2000" dirty="0">
              <a:latin typeface="Bahnschrift SemiLight" panose="020B0502040204020203" pitchFamily="34" charset="0"/>
            </a:endParaRPr>
          </a:p>
        </p:txBody>
      </p:sp>
      <p:sp>
        <p:nvSpPr>
          <p:cNvPr id="10" name="Paragraphe">
            <a:extLst>
              <a:ext uri="{FF2B5EF4-FFF2-40B4-BE49-F238E27FC236}">
                <a16:creationId xmlns:a16="http://schemas.microsoft.com/office/drawing/2014/main" id="{5252840D-46C7-4484-839D-5B580B285613}"/>
              </a:ext>
            </a:extLst>
          </p:cNvPr>
          <p:cNvSpPr/>
          <p:nvPr/>
        </p:nvSpPr>
        <p:spPr>
          <a:xfrm>
            <a:off x="4381500" y="3352800"/>
            <a:ext cx="3441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49313B"/>
                </a:solidFill>
                <a:latin typeface="Bahnschrift SemiLight" panose="020B0502040204020203" pitchFamily="34" charset="0"/>
                <a:ea typeface="Satoshi Regular" pitchFamily="34" charset="-122"/>
                <a:cs typeface="Satoshi Regular" pitchFamily="34" charset="-120"/>
              </a:rPr>
              <a:t>Create specs automatically based on instances</a:t>
            </a:r>
            <a:endParaRPr lang="en-US" sz="1600" dirty="0">
              <a:latin typeface="Bahnschrift SemiLight" panose="020B0502040204020203" pitchFamily="34" charset="0"/>
            </a:endParaRPr>
          </a:p>
        </p:txBody>
      </p:sp>
      <p:sp>
        <p:nvSpPr>
          <p:cNvPr id="12" name="Titre">
            <a:extLst>
              <a:ext uri="{FF2B5EF4-FFF2-40B4-BE49-F238E27FC236}">
                <a16:creationId xmlns:a16="http://schemas.microsoft.com/office/drawing/2014/main" id="{9392BFF5-04E3-EA39-B192-C73507072D37}"/>
              </a:ext>
            </a:extLst>
          </p:cNvPr>
          <p:cNvSpPr/>
          <p:nvPr/>
        </p:nvSpPr>
        <p:spPr>
          <a:xfrm>
            <a:off x="8128000" y="2933700"/>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err="1">
                <a:solidFill>
                  <a:srgbClr val="49313B"/>
                </a:solidFill>
                <a:latin typeface="Bahnschrift SemiLight" panose="020B0502040204020203" pitchFamily="34" charset="0"/>
                <a:ea typeface="Satoshi Bold" pitchFamily="34" charset="-122"/>
                <a:cs typeface="Satoshi Bold" pitchFamily="34" charset="-120"/>
                <a:hlinkClick r:id="rId4">
                  <a:extLst>
                    <a:ext uri="{A12FA001-AC4F-418D-AE19-62706E023703}">
                      <ahyp:hlinkClr xmlns:ahyp="http://schemas.microsoft.com/office/drawing/2018/hyperlinkcolor" val="tx"/>
                    </a:ext>
                  </a:extLst>
                </a:hlinkClick>
              </a:rPr>
              <a:t>Propstar</a:t>
            </a:r>
            <a:endParaRPr lang="en-US" sz="2000" dirty="0">
              <a:latin typeface="Bahnschrift SemiLight" panose="020B0502040204020203" pitchFamily="34" charset="0"/>
            </a:endParaRPr>
          </a:p>
        </p:txBody>
      </p:sp>
      <p:sp>
        <p:nvSpPr>
          <p:cNvPr id="14" name="Paragraphe">
            <a:extLst>
              <a:ext uri="{FF2B5EF4-FFF2-40B4-BE49-F238E27FC236}">
                <a16:creationId xmlns:a16="http://schemas.microsoft.com/office/drawing/2014/main" id="{76A1C3DE-6902-FA5E-D9BE-D7FF1AE1F650}"/>
              </a:ext>
            </a:extLst>
          </p:cNvPr>
          <p:cNvSpPr/>
          <p:nvPr/>
        </p:nvSpPr>
        <p:spPr>
          <a:xfrm>
            <a:off x="8128000" y="3352800"/>
            <a:ext cx="3441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49313B"/>
                </a:solidFill>
                <a:latin typeface="Bahnschrift SemiLight" panose="020B0502040204020203" pitchFamily="34" charset="0"/>
                <a:ea typeface="Satoshi Regular" pitchFamily="34" charset="-122"/>
                <a:cs typeface="Satoshi Regular" pitchFamily="34" charset="-120"/>
              </a:rPr>
              <a:t>Generate and show all possible variants of a component</a:t>
            </a:r>
            <a:endParaRPr lang="en-US" sz="1600" dirty="0">
              <a:latin typeface="Bahnschrift SemiLight" panose="020B0502040204020203" pitchFamily="34" charset="0"/>
            </a:endParaRPr>
          </a:p>
        </p:txBody>
      </p:sp>
    </p:spTree>
    <p:extLst>
      <p:ext uri="{BB962C8B-B14F-4D97-AF65-F5344CB8AC3E}">
        <p14:creationId xmlns:p14="http://schemas.microsoft.com/office/powerpoint/2010/main" val="6772940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C32C1-BF99-B814-56BB-3CA1D14526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FC687D-25EA-F3FC-6309-41E70A9603E4}"/>
              </a:ext>
            </a:extLst>
          </p:cNvPr>
          <p:cNvSpPr>
            <a:spLocks noGrp="1"/>
          </p:cNvSpPr>
          <p:nvPr>
            <p:ph type="title"/>
          </p:nvPr>
        </p:nvSpPr>
        <p:spPr/>
        <p:txBody>
          <a:bodyPr/>
          <a:lstStyle/>
          <a:p>
            <a:r>
              <a:rPr lang="en-US" dirty="0">
                <a:latin typeface="Bahnschrift SemiBold"/>
              </a:rPr>
              <a:t>RESSOURCES</a:t>
            </a:r>
            <a:endParaRPr lang="en-US" dirty="0"/>
          </a:p>
        </p:txBody>
      </p:sp>
      <p:sp>
        <p:nvSpPr>
          <p:cNvPr id="5" name="Titre">
            <a:extLst>
              <a:ext uri="{FF2B5EF4-FFF2-40B4-BE49-F238E27FC236}">
                <a16:creationId xmlns:a16="http://schemas.microsoft.com/office/drawing/2014/main" id="{1579403C-B3A5-6D7B-F832-7DD1AB7C5E34}"/>
              </a:ext>
            </a:extLst>
          </p:cNvPr>
          <p:cNvSpPr/>
          <p:nvPr/>
        </p:nvSpPr>
        <p:spPr>
          <a:xfrm>
            <a:off x="648291" y="3050510"/>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a:solidFill>
                  <a:srgbClr val="49313B"/>
                </a:solidFill>
                <a:latin typeface="Bahnschrift SemiLight" panose="020B0502040204020203" pitchFamily="34" charset="0"/>
                <a:ea typeface="Satoshi Bold" pitchFamily="34" charset="-122"/>
                <a:cs typeface="Satoshi Bold" pitchFamily="34" charset="-120"/>
                <a:hlinkClick r:id="rId2">
                  <a:extLst>
                    <a:ext uri="{A12FA001-AC4F-418D-AE19-62706E023703}">
                      <ahyp:hlinkClr xmlns:ahyp="http://schemas.microsoft.com/office/drawing/2018/hyperlinkcolor" val="tx"/>
                    </a:ext>
                  </a:extLst>
                </a:hlinkClick>
              </a:rPr>
              <a:t>Design Systems</a:t>
            </a:r>
            <a:endParaRPr lang="en-US" sz="2000" dirty="0">
              <a:latin typeface="Bahnschrift SemiLight" panose="020B0502040204020203" pitchFamily="34" charset="0"/>
            </a:endParaRPr>
          </a:p>
        </p:txBody>
      </p:sp>
      <p:sp>
        <p:nvSpPr>
          <p:cNvPr id="9" name="Paragraphe">
            <a:extLst>
              <a:ext uri="{FF2B5EF4-FFF2-40B4-BE49-F238E27FC236}">
                <a16:creationId xmlns:a16="http://schemas.microsoft.com/office/drawing/2014/main" id="{E8FAACD0-B537-2914-1108-F25AE1D33AE2}"/>
              </a:ext>
            </a:extLst>
          </p:cNvPr>
          <p:cNvSpPr/>
          <p:nvPr/>
        </p:nvSpPr>
        <p:spPr>
          <a:xfrm>
            <a:off x="648291" y="3469610"/>
            <a:ext cx="3441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49313B"/>
                </a:solidFill>
                <a:latin typeface="Bahnschrift SemiLight" panose="020B0502040204020203" pitchFamily="34" charset="0"/>
                <a:ea typeface="Satoshi Regular" pitchFamily="34" charset="-122"/>
                <a:cs typeface="Satoshi Regular" pitchFamily="34" charset="-120"/>
              </a:rPr>
              <a:t>Articles, best practices and list of open design systems</a:t>
            </a:r>
            <a:endParaRPr lang="en-US" sz="1600" dirty="0">
              <a:latin typeface="Bahnschrift SemiLight" panose="020B0502040204020203" pitchFamily="34" charset="0"/>
            </a:endParaRPr>
          </a:p>
        </p:txBody>
      </p:sp>
      <p:sp>
        <p:nvSpPr>
          <p:cNvPr id="13" name="Titre">
            <a:extLst>
              <a:ext uri="{FF2B5EF4-FFF2-40B4-BE49-F238E27FC236}">
                <a16:creationId xmlns:a16="http://schemas.microsoft.com/office/drawing/2014/main" id="{CC0EABDE-EB70-C578-C679-7C97AEB938B9}"/>
              </a:ext>
            </a:extLst>
          </p:cNvPr>
          <p:cNvSpPr/>
          <p:nvPr/>
        </p:nvSpPr>
        <p:spPr>
          <a:xfrm>
            <a:off x="4394791" y="3050510"/>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a:solidFill>
                  <a:srgbClr val="49313B"/>
                </a:solidFill>
                <a:latin typeface="Bahnschrift SemiLight" panose="020B0502040204020203" pitchFamily="34" charset="0"/>
                <a:ea typeface="Satoshi Bold" pitchFamily="34" charset="-122"/>
                <a:cs typeface="Satoshi Bold" pitchFamily="34" charset="-120"/>
                <a:hlinkClick r:id="rId3">
                  <a:extLst>
                    <a:ext uri="{A12FA001-AC4F-418D-AE19-62706E023703}">
                      <ahyp:hlinkClr xmlns:ahyp="http://schemas.microsoft.com/office/drawing/2018/hyperlinkcolor" val="tx"/>
                    </a:ext>
                  </a:extLst>
                </a:hlinkClick>
              </a:rPr>
              <a:t>The component gallery</a:t>
            </a:r>
            <a:endParaRPr lang="en-US" sz="2000" dirty="0">
              <a:latin typeface="Bahnschrift SemiLight" panose="020B0502040204020203" pitchFamily="34" charset="0"/>
            </a:endParaRPr>
          </a:p>
        </p:txBody>
      </p:sp>
      <p:sp>
        <p:nvSpPr>
          <p:cNvPr id="16" name="Paragraphe">
            <a:extLst>
              <a:ext uri="{FF2B5EF4-FFF2-40B4-BE49-F238E27FC236}">
                <a16:creationId xmlns:a16="http://schemas.microsoft.com/office/drawing/2014/main" id="{D7A7142C-E78B-BC2B-C646-C13C24537C27}"/>
              </a:ext>
            </a:extLst>
          </p:cNvPr>
          <p:cNvSpPr/>
          <p:nvPr/>
        </p:nvSpPr>
        <p:spPr>
          <a:xfrm>
            <a:off x="4394791" y="3469610"/>
            <a:ext cx="3441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49313B"/>
                </a:solidFill>
                <a:latin typeface="Bahnschrift SemiLight" panose="020B0502040204020203" pitchFamily="34" charset="0"/>
                <a:ea typeface="Satoshi Regular" pitchFamily="34" charset="-122"/>
                <a:cs typeface="Satoshi Regular" pitchFamily="34" charset="-120"/>
              </a:rPr>
              <a:t>List of components and how some DS handle them</a:t>
            </a:r>
            <a:endParaRPr lang="en-US" sz="1600" dirty="0">
              <a:latin typeface="Bahnschrift SemiLight" panose="020B0502040204020203" pitchFamily="34" charset="0"/>
            </a:endParaRPr>
          </a:p>
        </p:txBody>
      </p:sp>
      <p:sp>
        <p:nvSpPr>
          <p:cNvPr id="18" name="Titre">
            <a:extLst>
              <a:ext uri="{FF2B5EF4-FFF2-40B4-BE49-F238E27FC236}">
                <a16:creationId xmlns:a16="http://schemas.microsoft.com/office/drawing/2014/main" id="{9CDD603B-6731-2DB5-3921-033A64539A97}"/>
              </a:ext>
            </a:extLst>
          </p:cNvPr>
          <p:cNvSpPr/>
          <p:nvPr/>
        </p:nvSpPr>
        <p:spPr>
          <a:xfrm>
            <a:off x="8141291" y="3050510"/>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a:solidFill>
                  <a:srgbClr val="49313B"/>
                </a:solidFill>
                <a:latin typeface="Bahnschrift SemiLight" panose="020B0502040204020203" pitchFamily="34" charset="0"/>
                <a:ea typeface="Satoshi Bold" pitchFamily="34" charset="-122"/>
                <a:cs typeface="Satoshi Bold" pitchFamily="34" charset="-120"/>
                <a:hlinkClick r:id="rId4">
                  <a:extLst>
                    <a:ext uri="{A12FA001-AC4F-418D-AE19-62706E023703}">
                      <ahyp:hlinkClr xmlns:ahyp="http://schemas.microsoft.com/office/drawing/2018/hyperlinkcolor" val="tx"/>
                    </a:ext>
                  </a:extLst>
                </a:hlinkClick>
              </a:rPr>
              <a:t>Luis (Figma)</a:t>
            </a:r>
            <a:endParaRPr lang="en-US" sz="2000" dirty="0">
              <a:latin typeface="Bahnschrift SemiLight" panose="020B0502040204020203" pitchFamily="34" charset="0"/>
            </a:endParaRPr>
          </a:p>
        </p:txBody>
      </p:sp>
      <p:sp>
        <p:nvSpPr>
          <p:cNvPr id="20" name="Paragraphe">
            <a:extLst>
              <a:ext uri="{FF2B5EF4-FFF2-40B4-BE49-F238E27FC236}">
                <a16:creationId xmlns:a16="http://schemas.microsoft.com/office/drawing/2014/main" id="{0F4861CC-B041-F0E0-6C6F-BF6D379D2A05}"/>
              </a:ext>
            </a:extLst>
          </p:cNvPr>
          <p:cNvSpPr/>
          <p:nvPr/>
        </p:nvSpPr>
        <p:spPr>
          <a:xfrm>
            <a:off x="8141291" y="3469610"/>
            <a:ext cx="3441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49313B"/>
                </a:solidFill>
                <a:latin typeface="Bahnschrift SemiLight" panose="020B0502040204020203" pitchFamily="34" charset="0"/>
                <a:ea typeface="Satoshi Regular" pitchFamily="34" charset="-122"/>
                <a:cs typeface="Satoshi Regular" pitchFamily="34" charset="-120"/>
              </a:rPr>
              <a:t>Tweets often about DS, best practices, organization, ...</a:t>
            </a:r>
            <a:endParaRPr lang="en-US" sz="1600" dirty="0">
              <a:latin typeface="Bahnschrift SemiLight" panose="020B0502040204020203" pitchFamily="34" charset="0"/>
            </a:endParaRPr>
          </a:p>
        </p:txBody>
      </p:sp>
      <p:sp>
        <p:nvSpPr>
          <p:cNvPr id="22" name="Titre">
            <a:extLst>
              <a:ext uri="{FF2B5EF4-FFF2-40B4-BE49-F238E27FC236}">
                <a16:creationId xmlns:a16="http://schemas.microsoft.com/office/drawing/2014/main" id="{74272E15-EC13-CCCE-650A-AEF6AAE73421}"/>
              </a:ext>
            </a:extLst>
          </p:cNvPr>
          <p:cNvSpPr/>
          <p:nvPr/>
        </p:nvSpPr>
        <p:spPr>
          <a:xfrm>
            <a:off x="648291" y="4358610"/>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a:solidFill>
                  <a:srgbClr val="49313B"/>
                </a:solidFill>
                <a:latin typeface="Bahnschrift SemiLight" panose="020B0502040204020203" pitchFamily="34" charset="0"/>
                <a:ea typeface="Satoshi Bold" pitchFamily="34" charset="-122"/>
                <a:cs typeface="Satoshi Bold" pitchFamily="34" charset="-120"/>
                <a:hlinkClick r:id="rId5">
                  <a:extLst>
                    <a:ext uri="{A12FA001-AC4F-418D-AE19-62706E023703}">
                      <ahyp:hlinkClr xmlns:ahyp="http://schemas.microsoft.com/office/drawing/2018/hyperlinkcolor" val="tx"/>
                    </a:ext>
                  </a:extLst>
                </a:hlinkClick>
              </a:rPr>
              <a:t>Molly Hellmuth</a:t>
            </a:r>
            <a:endParaRPr lang="en-US" sz="2000" dirty="0">
              <a:latin typeface="Bahnschrift SemiLight" panose="020B0502040204020203" pitchFamily="34" charset="0"/>
            </a:endParaRPr>
          </a:p>
        </p:txBody>
      </p:sp>
      <p:sp>
        <p:nvSpPr>
          <p:cNvPr id="24" name="Paragraphe">
            <a:extLst>
              <a:ext uri="{FF2B5EF4-FFF2-40B4-BE49-F238E27FC236}">
                <a16:creationId xmlns:a16="http://schemas.microsoft.com/office/drawing/2014/main" id="{C8CDA85D-40BD-63E8-695D-D9C00DDA22AC}"/>
              </a:ext>
            </a:extLst>
          </p:cNvPr>
          <p:cNvSpPr/>
          <p:nvPr/>
        </p:nvSpPr>
        <p:spPr>
          <a:xfrm>
            <a:off x="648291" y="4777710"/>
            <a:ext cx="3441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49313B"/>
                </a:solidFill>
                <a:latin typeface="Bahnschrift SemiLight" panose="020B0502040204020203" pitchFamily="34" charset="0"/>
                <a:ea typeface="Satoshi Regular" pitchFamily="34" charset="-122"/>
                <a:cs typeface="Satoshi Regular" pitchFamily="34" charset="-120"/>
              </a:rPr>
              <a:t>“Teaching what I know about Figma &amp; Design Systems“</a:t>
            </a:r>
            <a:endParaRPr lang="en-US" sz="1600" dirty="0">
              <a:latin typeface="Bahnschrift SemiLight" panose="020B0502040204020203" pitchFamily="34" charset="0"/>
            </a:endParaRPr>
          </a:p>
        </p:txBody>
      </p:sp>
      <p:sp>
        <p:nvSpPr>
          <p:cNvPr id="26" name="Titre">
            <a:extLst>
              <a:ext uri="{FF2B5EF4-FFF2-40B4-BE49-F238E27FC236}">
                <a16:creationId xmlns:a16="http://schemas.microsoft.com/office/drawing/2014/main" id="{B2D7C4CF-E00D-E4DC-13C7-F725E631128B}"/>
              </a:ext>
            </a:extLst>
          </p:cNvPr>
          <p:cNvSpPr/>
          <p:nvPr/>
        </p:nvSpPr>
        <p:spPr>
          <a:xfrm>
            <a:off x="4394791" y="4358610"/>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a:solidFill>
                  <a:srgbClr val="49313B"/>
                </a:solidFill>
                <a:latin typeface="Bahnschrift SemiLight" panose="020B0502040204020203" pitchFamily="34" charset="0"/>
                <a:ea typeface="Satoshi Bold" pitchFamily="34" charset="-122"/>
                <a:cs typeface="Satoshi Bold" pitchFamily="34" charset="-120"/>
                <a:hlinkClick r:id="rId6">
                  <a:extLst>
                    <a:ext uri="{A12FA001-AC4F-418D-AE19-62706E023703}">
                      <ahyp:hlinkClr xmlns:ahyp="http://schemas.microsoft.com/office/drawing/2018/hyperlinkcolor" val="tx"/>
                    </a:ext>
                  </a:extLst>
                </a:hlinkClick>
              </a:rPr>
              <a:t>Design System Checklist</a:t>
            </a:r>
            <a:endParaRPr lang="en-US" sz="2000" dirty="0">
              <a:latin typeface="Bahnschrift SemiLight" panose="020B0502040204020203" pitchFamily="34" charset="0"/>
            </a:endParaRPr>
          </a:p>
        </p:txBody>
      </p:sp>
      <p:sp>
        <p:nvSpPr>
          <p:cNvPr id="28" name="Paragraphe">
            <a:extLst>
              <a:ext uri="{FF2B5EF4-FFF2-40B4-BE49-F238E27FC236}">
                <a16:creationId xmlns:a16="http://schemas.microsoft.com/office/drawing/2014/main" id="{AF75018C-258E-4F72-3D2C-20B538CC9AD8}"/>
              </a:ext>
            </a:extLst>
          </p:cNvPr>
          <p:cNvSpPr/>
          <p:nvPr/>
        </p:nvSpPr>
        <p:spPr>
          <a:xfrm>
            <a:off x="4394791" y="4777710"/>
            <a:ext cx="3441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49313B"/>
                </a:solidFill>
                <a:latin typeface="Bahnschrift SemiLight" panose="020B0502040204020203" pitchFamily="34" charset="0"/>
                <a:ea typeface="Satoshi Regular" pitchFamily="34" charset="-122"/>
                <a:cs typeface="Satoshi Regular" pitchFamily="34" charset="-120"/>
              </a:rPr>
              <a:t>Checklist of tasks for creating a design system</a:t>
            </a:r>
            <a:endParaRPr lang="en-US" sz="1600" dirty="0">
              <a:latin typeface="Bahnschrift SemiLight" panose="020B0502040204020203" pitchFamily="34" charset="0"/>
            </a:endParaRPr>
          </a:p>
        </p:txBody>
      </p:sp>
      <p:sp>
        <p:nvSpPr>
          <p:cNvPr id="30" name="Titre">
            <a:extLst>
              <a:ext uri="{FF2B5EF4-FFF2-40B4-BE49-F238E27FC236}">
                <a16:creationId xmlns:a16="http://schemas.microsoft.com/office/drawing/2014/main" id="{F46165FB-33B5-949A-175E-E372EE6E7D26}"/>
              </a:ext>
            </a:extLst>
          </p:cNvPr>
          <p:cNvSpPr/>
          <p:nvPr/>
        </p:nvSpPr>
        <p:spPr>
          <a:xfrm>
            <a:off x="8141291" y="4358610"/>
            <a:ext cx="344805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a:solidFill>
                  <a:srgbClr val="49313B"/>
                </a:solidFill>
                <a:latin typeface="Bahnschrift SemiLight" panose="020B0502040204020203" pitchFamily="34" charset="0"/>
                <a:ea typeface="Satoshi Bold" pitchFamily="34" charset="-122"/>
                <a:cs typeface="Satoshi Bold" pitchFamily="34" charset="-120"/>
                <a:hlinkClick r:id="rId7">
                  <a:extLst>
                    <a:ext uri="{A12FA001-AC4F-418D-AE19-62706E023703}">
                      <ahyp:hlinkClr xmlns:ahyp="http://schemas.microsoft.com/office/drawing/2018/hyperlinkcolor" val="tx"/>
                    </a:ext>
                  </a:extLst>
                </a:hlinkClick>
              </a:rPr>
              <a:t>DS</a:t>
            </a:r>
            <a:r>
              <a:rPr lang="en-US" sz="2000" b="1" u="sng" dirty="0">
                <a:solidFill>
                  <a:srgbClr val="49313B"/>
                </a:solidFill>
                <a:latin typeface="Satoshi Bold" pitchFamily="34" charset="0"/>
                <a:ea typeface="Satoshi Bold" pitchFamily="34" charset="-122"/>
                <a:cs typeface="Satoshi Bold" pitchFamily="34" charset="-120"/>
                <a:hlinkClick r:id="rId7">
                  <a:extLst>
                    <a:ext uri="{A12FA001-AC4F-418D-AE19-62706E023703}">
                      <ahyp:hlinkClr xmlns:ahyp="http://schemas.microsoft.com/office/drawing/2018/hyperlinkcolor" val="tx"/>
                    </a:ext>
                  </a:extLst>
                </a:hlinkClick>
              </a:rPr>
              <a:t> List</a:t>
            </a:r>
            <a:endParaRPr lang="en-US" sz="2000" dirty="0"/>
          </a:p>
        </p:txBody>
      </p:sp>
      <p:sp>
        <p:nvSpPr>
          <p:cNvPr id="32" name="Paragraphe">
            <a:extLst>
              <a:ext uri="{FF2B5EF4-FFF2-40B4-BE49-F238E27FC236}">
                <a16:creationId xmlns:a16="http://schemas.microsoft.com/office/drawing/2014/main" id="{EB00E7A1-83B6-5514-BC62-A2C6D40201B8}"/>
              </a:ext>
            </a:extLst>
          </p:cNvPr>
          <p:cNvSpPr/>
          <p:nvPr/>
        </p:nvSpPr>
        <p:spPr>
          <a:xfrm>
            <a:off x="8141291" y="4777710"/>
            <a:ext cx="344170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49313B"/>
                </a:solidFill>
                <a:latin typeface="Bahnschrift SemiLight" panose="020B0502040204020203" pitchFamily="34" charset="0"/>
                <a:ea typeface="Satoshi Regular" pitchFamily="34" charset="-122"/>
                <a:cs typeface="Satoshi Regular" pitchFamily="34" charset="-120"/>
              </a:rPr>
              <a:t>List created by Vitaly Friedman of design systems by country</a:t>
            </a:r>
            <a:endParaRPr lang="en-US" sz="1600" dirty="0">
              <a:latin typeface="Bahnschrift SemiLight" panose="020B0502040204020203" pitchFamily="34" charset="0"/>
            </a:endParaRPr>
          </a:p>
        </p:txBody>
      </p:sp>
    </p:spTree>
    <p:extLst>
      <p:ext uri="{BB962C8B-B14F-4D97-AF65-F5344CB8AC3E}">
        <p14:creationId xmlns:p14="http://schemas.microsoft.com/office/powerpoint/2010/main" val="15982661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85E72-0163-F026-C2AD-076FB0AB40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16C7C4-50AB-0D61-20C8-0EF00506A92E}"/>
              </a:ext>
            </a:extLst>
          </p:cNvPr>
          <p:cNvSpPr>
            <a:spLocks noGrp="1"/>
          </p:cNvSpPr>
          <p:nvPr>
            <p:ph type="title"/>
          </p:nvPr>
        </p:nvSpPr>
        <p:spPr/>
        <p:txBody>
          <a:bodyPr/>
          <a:lstStyle/>
          <a:p>
            <a:r>
              <a:rPr lang="en-US" dirty="0">
                <a:latin typeface="Bahnschrift SemiBold"/>
              </a:rPr>
              <a:t>RESSOURCES</a:t>
            </a:r>
            <a:endParaRPr lang="en-US" dirty="0"/>
          </a:p>
        </p:txBody>
      </p:sp>
      <p:sp>
        <p:nvSpPr>
          <p:cNvPr id="4" name="Titre">
            <a:extLst>
              <a:ext uri="{FF2B5EF4-FFF2-40B4-BE49-F238E27FC236}">
                <a16:creationId xmlns:a16="http://schemas.microsoft.com/office/drawing/2014/main" id="{E2ADBD6D-FF1D-F145-D398-CE10914A4EB8}"/>
              </a:ext>
            </a:extLst>
          </p:cNvPr>
          <p:cNvSpPr/>
          <p:nvPr/>
        </p:nvSpPr>
        <p:spPr>
          <a:xfrm>
            <a:off x="635000" y="2933700"/>
            <a:ext cx="53213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a:solidFill>
                  <a:srgbClr val="49313B"/>
                </a:solidFill>
                <a:latin typeface="Bahnschrift SemiLight" panose="020B0502040204020203" pitchFamily="34" charset="0"/>
                <a:ea typeface="Satoshi Bold" pitchFamily="34" charset="-122"/>
                <a:cs typeface="Satoshi Bold" pitchFamily="34" charset="-120"/>
                <a:hlinkClick r:id="rId2">
                  <a:extLst>
                    <a:ext uri="{A12FA001-AC4F-418D-AE19-62706E023703}">
                      <ahyp:hlinkClr xmlns:ahyp="http://schemas.microsoft.com/office/drawing/2018/hyperlinkcolor" val="tx"/>
                    </a:ext>
                  </a:extLst>
                </a:hlinkClick>
              </a:rPr>
              <a:t>Design System ROI Calculator</a:t>
            </a:r>
            <a:endParaRPr lang="en-US" sz="2000" dirty="0">
              <a:latin typeface="Bahnschrift SemiLight" panose="020B0502040204020203" pitchFamily="34" charset="0"/>
            </a:endParaRPr>
          </a:p>
        </p:txBody>
      </p:sp>
      <p:sp>
        <p:nvSpPr>
          <p:cNvPr id="7" name="Paragraphe">
            <a:extLst>
              <a:ext uri="{FF2B5EF4-FFF2-40B4-BE49-F238E27FC236}">
                <a16:creationId xmlns:a16="http://schemas.microsoft.com/office/drawing/2014/main" id="{6F34D0F9-1F7E-B785-0FB7-63FA7F8B736B}"/>
              </a:ext>
            </a:extLst>
          </p:cNvPr>
          <p:cNvSpPr/>
          <p:nvPr/>
        </p:nvSpPr>
        <p:spPr>
          <a:xfrm>
            <a:off x="635000" y="3352800"/>
            <a:ext cx="531495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49313B"/>
                </a:solidFill>
                <a:latin typeface="Bahnschrift SemiLight" panose="020B0502040204020203" pitchFamily="34" charset="0"/>
                <a:ea typeface="Satoshi Regular" pitchFamily="34" charset="-122"/>
                <a:cs typeface="Satoshi Regular" pitchFamily="34" charset="-120"/>
              </a:rPr>
              <a:t>A tool to calculate the returns on investment that a DS can bring</a:t>
            </a:r>
            <a:endParaRPr lang="en-US" sz="1600" dirty="0">
              <a:latin typeface="Bahnschrift SemiLight" panose="020B0502040204020203" pitchFamily="34" charset="0"/>
            </a:endParaRPr>
          </a:p>
        </p:txBody>
      </p:sp>
      <p:sp>
        <p:nvSpPr>
          <p:cNvPr id="10" name="Titre">
            <a:extLst>
              <a:ext uri="{FF2B5EF4-FFF2-40B4-BE49-F238E27FC236}">
                <a16:creationId xmlns:a16="http://schemas.microsoft.com/office/drawing/2014/main" id="{685AE479-E7BE-1CD8-0B1B-8329CC1A523B}"/>
              </a:ext>
            </a:extLst>
          </p:cNvPr>
          <p:cNvSpPr/>
          <p:nvPr/>
        </p:nvSpPr>
        <p:spPr>
          <a:xfrm>
            <a:off x="6254750" y="2933700"/>
            <a:ext cx="5321300" cy="3556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800"/>
              </a:lnSpc>
              <a:buNone/>
            </a:pPr>
            <a:r>
              <a:rPr lang="en-US" sz="2000" b="1" u="sng" dirty="0">
                <a:solidFill>
                  <a:srgbClr val="49313B"/>
                </a:solidFill>
                <a:latin typeface="Bahnschrift SemiLight" panose="020B0502040204020203" pitchFamily="34" charset="0"/>
                <a:ea typeface="Satoshi Bold" pitchFamily="34" charset="-122"/>
                <a:cs typeface="Satoshi Bold" pitchFamily="34" charset="-120"/>
                <a:hlinkClick r:id="rId3">
                  <a:extLst>
                    <a:ext uri="{A12FA001-AC4F-418D-AE19-62706E023703}">
                      <ahyp:hlinkClr xmlns:ahyp="http://schemas.microsoft.com/office/drawing/2018/hyperlinkcolor" val="tx"/>
                    </a:ext>
                  </a:extLst>
                </a:hlinkClick>
              </a:rPr>
              <a:t>Building a Cross-Platform DS</a:t>
            </a:r>
            <a:endParaRPr lang="en-US" sz="2000" dirty="0">
              <a:latin typeface="Bahnschrift SemiLight" panose="020B0502040204020203" pitchFamily="34" charset="0"/>
            </a:endParaRPr>
          </a:p>
        </p:txBody>
      </p:sp>
      <p:sp>
        <p:nvSpPr>
          <p:cNvPr id="12" name="Paragraphe">
            <a:extLst>
              <a:ext uri="{FF2B5EF4-FFF2-40B4-BE49-F238E27FC236}">
                <a16:creationId xmlns:a16="http://schemas.microsoft.com/office/drawing/2014/main" id="{25BD737E-2DA3-C589-0984-46EDEE605AAF}"/>
              </a:ext>
            </a:extLst>
          </p:cNvPr>
          <p:cNvSpPr/>
          <p:nvPr/>
        </p:nvSpPr>
        <p:spPr>
          <a:xfrm>
            <a:off x="6254750" y="3352800"/>
            <a:ext cx="5314950" cy="5715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l">
              <a:lnSpc>
                <a:spcPts val="2240"/>
              </a:lnSpc>
              <a:buNone/>
            </a:pPr>
            <a:r>
              <a:rPr lang="en-US" sz="1600" dirty="0">
                <a:solidFill>
                  <a:srgbClr val="49313B"/>
                </a:solidFill>
                <a:latin typeface="Bahnschrift SemiLight" panose="020B0502040204020203" pitchFamily="34" charset="0"/>
                <a:ea typeface="Satoshi Regular" pitchFamily="34" charset="-122"/>
                <a:cs typeface="Satoshi Regular" pitchFamily="34" charset="-120"/>
              </a:rPr>
              <a:t>How Booking built its multi-platform DS (Design language, tokens, “design API” ...)</a:t>
            </a:r>
            <a:endParaRPr lang="en-US" sz="1600" dirty="0">
              <a:latin typeface="Bahnschrift SemiLight" panose="020B0502040204020203" pitchFamily="34" charset="0"/>
            </a:endParaRPr>
          </a:p>
        </p:txBody>
      </p:sp>
    </p:spTree>
    <p:extLst>
      <p:ext uri="{BB962C8B-B14F-4D97-AF65-F5344CB8AC3E}">
        <p14:creationId xmlns:p14="http://schemas.microsoft.com/office/powerpoint/2010/main" val="3573849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A4A37-57FA-C318-D8BD-7CD55BF3120E}"/>
              </a:ext>
            </a:extLst>
          </p:cNvPr>
          <p:cNvSpPr>
            <a:spLocks noGrp="1"/>
          </p:cNvSpPr>
          <p:nvPr>
            <p:ph type="title"/>
          </p:nvPr>
        </p:nvSpPr>
        <p:spPr/>
        <p:txBody>
          <a:bodyPr/>
          <a:lstStyle/>
          <a:p>
            <a:r>
              <a:rPr lang="en-US" dirty="0">
                <a:latin typeface="Bahnschrift SemiBold"/>
              </a:rPr>
              <a:t>ADDITIONAL READING</a:t>
            </a:r>
            <a:endParaRPr lang="fr-BE" dirty="0"/>
          </a:p>
        </p:txBody>
      </p:sp>
      <p:sp>
        <p:nvSpPr>
          <p:cNvPr id="3" name="Content Placeholder 2">
            <a:extLst>
              <a:ext uri="{FF2B5EF4-FFF2-40B4-BE49-F238E27FC236}">
                <a16:creationId xmlns:a16="http://schemas.microsoft.com/office/drawing/2014/main" id="{AF9481A4-C57C-1D90-58CC-37BF8F757BD6}"/>
              </a:ext>
            </a:extLst>
          </p:cNvPr>
          <p:cNvSpPr>
            <a:spLocks noGrp="1"/>
          </p:cNvSpPr>
          <p:nvPr>
            <p:ph idx="1"/>
          </p:nvPr>
        </p:nvSpPr>
        <p:spPr/>
        <p:txBody>
          <a:bodyPr/>
          <a:lstStyle/>
          <a:p>
            <a:r>
              <a:rPr lang="en-US" dirty="0">
                <a:ea typeface="Calibri"/>
                <a:cs typeface="Calibri"/>
                <a:hlinkClick r:id="rId3"/>
              </a:rPr>
              <a:t>https://www.designsystems.com/</a:t>
            </a:r>
            <a:endParaRPr lang="en-US" dirty="0">
              <a:ea typeface="Calibri"/>
              <a:cs typeface="Calibri"/>
            </a:endParaRPr>
          </a:p>
          <a:p>
            <a:r>
              <a:rPr lang="en-US" dirty="0">
                <a:hlinkClick r:id="rId4"/>
              </a:rPr>
              <a:t>Atomic Design by Brad Frost</a:t>
            </a:r>
            <a:r>
              <a:rPr lang="en-US" dirty="0"/>
              <a:t> </a:t>
            </a:r>
            <a:r>
              <a:rPr lang="en-US" dirty="0">
                <a:hlinkClick r:id="rId4"/>
              </a:rPr>
              <a:t>https://bradfrost.com/blog/post/atomic-web-design/</a:t>
            </a:r>
            <a:endParaRPr lang="en-US" dirty="0"/>
          </a:p>
          <a:p>
            <a:r>
              <a:rPr lang="en-US" dirty="0">
                <a:latin typeface="Bahnschrift SemiLight"/>
                <a:hlinkClick r:id="rId5"/>
              </a:rPr>
              <a:t>https://www.figma.com/best-practices/branching-in-figma/</a:t>
            </a:r>
            <a:r>
              <a:rPr lang="en-US" dirty="0">
                <a:latin typeface="Bahnschrift SemiLight"/>
              </a:rPr>
              <a:t>  </a:t>
            </a:r>
          </a:p>
          <a:p>
            <a:r>
              <a:rPr lang="en-US" dirty="0">
                <a:latin typeface="Bahnschrift SemiLight"/>
                <a:hlinkClick r:id="rId6"/>
              </a:rPr>
              <a:t>https://help.figma.com/hc/en-us/articles/360039820134-Manage-and-share-styles#Move_styles</a:t>
            </a:r>
            <a:r>
              <a:rPr lang="en-US" dirty="0">
                <a:latin typeface="Bahnschrift SemiLight"/>
              </a:rPr>
              <a:t>   </a:t>
            </a:r>
          </a:p>
          <a:p>
            <a:endParaRPr lang="en-US" dirty="0">
              <a:ea typeface="Calibri"/>
              <a:cs typeface="Calibri"/>
            </a:endParaRPr>
          </a:p>
          <a:p>
            <a:endParaRPr lang="fr-BE" dirty="0"/>
          </a:p>
        </p:txBody>
      </p:sp>
    </p:spTree>
    <p:extLst>
      <p:ext uri="{BB962C8B-B14F-4D97-AF65-F5344CB8AC3E}">
        <p14:creationId xmlns:p14="http://schemas.microsoft.com/office/powerpoint/2010/main" val="3426289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F120E-EB52-F984-FBF8-365F2CE5524C}"/>
              </a:ext>
            </a:extLst>
          </p:cNvPr>
          <p:cNvSpPr>
            <a:spLocks noGrp="1"/>
          </p:cNvSpPr>
          <p:nvPr>
            <p:ph type="title"/>
          </p:nvPr>
        </p:nvSpPr>
        <p:spPr/>
        <p:txBody>
          <a:bodyPr/>
          <a:lstStyle/>
          <a:p>
            <a:r>
              <a:rPr lang="en-US" dirty="0">
                <a:latin typeface="Bahnschrift SemiBold"/>
              </a:rPr>
              <a:t>Examples</a:t>
            </a:r>
            <a:endParaRPr lang="en-US" dirty="0"/>
          </a:p>
        </p:txBody>
      </p:sp>
      <p:sp>
        <p:nvSpPr>
          <p:cNvPr id="3" name="Content Placeholder 2">
            <a:extLst>
              <a:ext uri="{FF2B5EF4-FFF2-40B4-BE49-F238E27FC236}">
                <a16:creationId xmlns:a16="http://schemas.microsoft.com/office/drawing/2014/main" id="{A6E8F6A8-043E-0FF9-18F9-CF054A5132F6}"/>
              </a:ext>
            </a:extLst>
          </p:cNvPr>
          <p:cNvSpPr>
            <a:spLocks noGrp="1"/>
          </p:cNvSpPr>
          <p:nvPr>
            <p:ph sz="half" idx="1"/>
          </p:nvPr>
        </p:nvSpPr>
        <p:spPr/>
        <p:txBody>
          <a:bodyPr vert="horz" lIns="91440" tIns="45720" rIns="91440" bIns="45720" rtlCol="0" anchor="t">
            <a:normAutofit fontScale="92500" lnSpcReduction="20000"/>
          </a:bodyPr>
          <a:lstStyle/>
          <a:p>
            <a:pPr marL="0" indent="0">
              <a:buNone/>
            </a:pPr>
            <a:r>
              <a:rPr lang="en-US" b="1" dirty="0">
                <a:latin typeface="Bahnschrift SemiLight"/>
              </a:rPr>
              <a:t>Atlassian</a:t>
            </a:r>
            <a:br>
              <a:rPr lang="en-US" b="1" dirty="0">
                <a:latin typeface="Bahnschrift SemiLight"/>
              </a:rPr>
            </a:br>
            <a:endParaRPr lang="en-US" b="1" dirty="0">
              <a:latin typeface="Bahnschrift SemiLight"/>
            </a:endParaRPr>
          </a:p>
          <a:p>
            <a:r>
              <a:rPr lang="en-US" dirty="0">
                <a:latin typeface="Bahnschrift SemiLight"/>
                <a:hlinkClick r:id="rId3"/>
              </a:rPr>
              <a:t>https://atlassian.design/</a:t>
            </a:r>
            <a:r>
              <a:rPr lang="en-US" dirty="0">
                <a:latin typeface="Bahnschrift SemiLight"/>
              </a:rPr>
              <a:t> </a:t>
            </a:r>
          </a:p>
          <a:p>
            <a:r>
              <a:rPr lang="en-US" dirty="0"/>
              <a:t>Rules of use, design, code, editorial </a:t>
            </a:r>
          </a:p>
          <a:p>
            <a:endParaRPr lang="en-US" dirty="0">
              <a:latin typeface="Bahnschrift SemiLight"/>
            </a:endParaRPr>
          </a:p>
          <a:p>
            <a:r>
              <a:rPr lang="en-US" dirty="0">
                <a:latin typeface="Bahnschrift SemiLight"/>
              </a:rPr>
              <a:t>Components </a:t>
            </a:r>
            <a:endParaRPr lang="en-US" dirty="0"/>
          </a:p>
          <a:p>
            <a:r>
              <a:rPr lang="en-US" dirty="0"/>
              <a:t>Patterns </a:t>
            </a:r>
          </a:p>
          <a:p>
            <a:r>
              <a:rPr lang="en-US" dirty="0"/>
              <a:t>Brand </a:t>
            </a:r>
          </a:p>
          <a:p>
            <a:r>
              <a:rPr lang="en-US" dirty="0"/>
              <a:t>Foundations </a:t>
            </a:r>
          </a:p>
          <a:p>
            <a:r>
              <a:rPr lang="en-US" dirty="0"/>
              <a:t>Thrilled </a:t>
            </a:r>
          </a:p>
        </p:txBody>
      </p:sp>
      <p:pic>
        <p:nvPicPr>
          <p:cNvPr id="6" name="image 14" descr="preencoded.png">
            <a:extLst>
              <a:ext uri="{FF2B5EF4-FFF2-40B4-BE49-F238E27FC236}">
                <a16:creationId xmlns:a16="http://schemas.microsoft.com/office/drawing/2014/main" id="{67A97638-8332-B7A0-53F3-21F9DCE28AA6}"/>
              </a:ext>
            </a:extLst>
          </p:cNvPr>
          <p:cNvPicPr>
            <a:picLocks noChangeAspect="1"/>
          </p:cNvPicPr>
          <p:nvPr/>
        </p:nvPicPr>
        <p:blipFill>
          <a:blip r:embed="rId4"/>
          <a:srcRect/>
          <a:stretch/>
        </p:blipFill>
        <p:spPr>
          <a:xfrm>
            <a:off x="5488797" y="2724151"/>
            <a:ext cx="6703203" cy="4133849"/>
          </a:xfrm>
          <a:prstGeom prst="rect">
            <a:avLst/>
          </a:prstGeom>
        </p:spPr>
      </p:pic>
      <p:sp>
        <p:nvSpPr>
          <p:cNvPr id="5" name="TextBox 4">
            <a:extLst>
              <a:ext uri="{FF2B5EF4-FFF2-40B4-BE49-F238E27FC236}">
                <a16:creationId xmlns:a16="http://schemas.microsoft.com/office/drawing/2014/main" id="{9DE2B0A6-AF6C-C374-8345-68EDC495C62E}"/>
              </a:ext>
            </a:extLst>
          </p:cNvPr>
          <p:cNvSpPr txBox="1"/>
          <p:nvPr/>
        </p:nvSpPr>
        <p:spPr>
          <a:xfrm>
            <a:off x="9777143" y="6505067"/>
            <a:ext cx="6148550" cy="276999"/>
          </a:xfrm>
          <a:prstGeom prst="rect">
            <a:avLst/>
          </a:prstGeom>
          <a:noFill/>
        </p:spPr>
        <p:txBody>
          <a:bodyPr wrap="square">
            <a:spAutoFit/>
          </a:bodyPr>
          <a:lstStyle/>
          <a:p>
            <a:r>
              <a:rPr lang="en-US" sz="1200" dirty="0">
                <a:latin typeface="Bahnschrift SemiLight"/>
              </a:rPr>
              <a:t>Source: </a:t>
            </a:r>
            <a:r>
              <a:rPr lang="en-US" sz="1200" dirty="0">
                <a:latin typeface="Bahnschrift SemiLight"/>
                <a:hlinkClick r:id="rId3"/>
              </a:rPr>
              <a:t>https://atlassian.design/</a:t>
            </a:r>
            <a:r>
              <a:rPr lang="en-US" sz="1200" dirty="0">
                <a:latin typeface="Bahnschrift SemiLight"/>
              </a:rPr>
              <a:t> </a:t>
            </a:r>
          </a:p>
        </p:txBody>
      </p:sp>
    </p:spTree>
    <p:extLst>
      <p:ext uri="{BB962C8B-B14F-4D97-AF65-F5344CB8AC3E}">
        <p14:creationId xmlns:p14="http://schemas.microsoft.com/office/powerpoint/2010/main" val="846350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15709-8073-6787-809C-0F73DB8EC7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C23F5-DBDA-96EA-F6B6-17507A93A9BD}"/>
              </a:ext>
            </a:extLst>
          </p:cNvPr>
          <p:cNvSpPr>
            <a:spLocks noGrp="1"/>
          </p:cNvSpPr>
          <p:nvPr>
            <p:ph type="title"/>
          </p:nvPr>
        </p:nvSpPr>
        <p:spPr/>
        <p:txBody>
          <a:bodyPr/>
          <a:lstStyle/>
          <a:p>
            <a:r>
              <a:rPr lang="en-US" dirty="0">
                <a:latin typeface="Bahnschrift SemiBold"/>
              </a:rPr>
              <a:t>Examples</a:t>
            </a:r>
            <a:endParaRPr lang="en-US" dirty="0"/>
          </a:p>
        </p:txBody>
      </p:sp>
      <p:sp>
        <p:nvSpPr>
          <p:cNvPr id="3" name="Content Placeholder 2">
            <a:extLst>
              <a:ext uri="{FF2B5EF4-FFF2-40B4-BE49-F238E27FC236}">
                <a16:creationId xmlns:a16="http://schemas.microsoft.com/office/drawing/2014/main" id="{F3E9C317-4AB3-2FB7-61BD-C758C0D62109}"/>
              </a:ext>
            </a:extLst>
          </p:cNvPr>
          <p:cNvSpPr>
            <a:spLocks noGrp="1"/>
          </p:cNvSpPr>
          <p:nvPr>
            <p:ph sz="half" idx="1"/>
          </p:nvPr>
        </p:nvSpPr>
        <p:spPr/>
        <p:txBody>
          <a:bodyPr vert="horz" lIns="91440" tIns="45720" rIns="91440" bIns="45720" rtlCol="0" anchor="t">
            <a:normAutofit lnSpcReduction="10000"/>
          </a:bodyPr>
          <a:lstStyle/>
          <a:p>
            <a:pPr>
              <a:buNone/>
            </a:pPr>
            <a:r>
              <a:rPr lang="en-US" b="1" dirty="0">
                <a:latin typeface="Bahnschrift SemiLight"/>
              </a:rPr>
              <a:t>Atlassian </a:t>
            </a:r>
            <a:endParaRPr lang="en-US" dirty="0"/>
          </a:p>
          <a:p>
            <a:pPr marL="0" indent="0">
              <a:buNone/>
            </a:pPr>
            <a:endParaRPr lang="en-US" dirty="0">
              <a:latin typeface="Bahnschrift SemiLight"/>
            </a:endParaRPr>
          </a:p>
          <a:p>
            <a:r>
              <a:rPr lang="en-US" dirty="0">
                <a:latin typeface="Bahnschrift SemiLight"/>
              </a:rPr>
              <a:t>Foundations </a:t>
            </a:r>
            <a:endParaRPr lang="en-US" dirty="0"/>
          </a:p>
          <a:p>
            <a:r>
              <a:rPr lang="en-US" dirty="0">
                <a:latin typeface="Bahnschrift SemiLight"/>
              </a:rPr>
              <a:t>Components </a:t>
            </a:r>
            <a:endParaRPr lang="en-US" dirty="0"/>
          </a:p>
          <a:p>
            <a:r>
              <a:rPr lang="en-US" dirty="0">
                <a:latin typeface="Bahnschrift SemiLight"/>
              </a:rPr>
              <a:t>Design tokens </a:t>
            </a:r>
            <a:endParaRPr lang="en-US" dirty="0"/>
          </a:p>
          <a:p>
            <a:pPr marL="0" indent="0">
              <a:buNone/>
            </a:pPr>
            <a:endParaRPr lang="en-US" dirty="0"/>
          </a:p>
          <a:p>
            <a:r>
              <a:rPr lang="en-US" dirty="0">
                <a:latin typeface="Bahnschrift SemiLight"/>
                <a:hlinkClick r:id="rId2"/>
              </a:rPr>
              <a:t>https://www.figma.com/@atlassian</a:t>
            </a:r>
            <a:endParaRPr lang="en-US" dirty="0">
              <a:latin typeface="Bahnschrift SemiLight"/>
            </a:endParaRPr>
          </a:p>
          <a:p>
            <a:pPr marL="0" indent="0">
              <a:buNone/>
            </a:pPr>
            <a:r>
              <a:rPr lang="en-US" dirty="0">
                <a:latin typeface="Bahnschrift SemiLight"/>
              </a:rPr>
              <a:t>    </a:t>
            </a:r>
          </a:p>
        </p:txBody>
      </p:sp>
      <p:pic>
        <p:nvPicPr>
          <p:cNvPr id="5" name="Base / Left-Right" descr="preencoded.png">
            <a:extLst>
              <a:ext uri="{FF2B5EF4-FFF2-40B4-BE49-F238E27FC236}">
                <a16:creationId xmlns:a16="http://schemas.microsoft.com/office/drawing/2014/main" id="{959E82EB-994C-A594-9620-3ACC0315A430}"/>
              </a:ext>
            </a:extLst>
          </p:cNvPr>
          <p:cNvPicPr>
            <a:picLocks noChangeAspect="1"/>
          </p:cNvPicPr>
          <p:nvPr/>
        </p:nvPicPr>
        <p:blipFill>
          <a:blip r:embed="rId3"/>
          <a:srcRect l="50982" t="29399" r="2439" b="28771"/>
          <a:stretch/>
        </p:blipFill>
        <p:spPr>
          <a:xfrm>
            <a:off x="6209725" y="1993369"/>
            <a:ext cx="5678851" cy="2868702"/>
          </a:xfrm>
          <a:prstGeom prst="rect">
            <a:avLst/>
          </a:prstGeom>
        </p:spPr>
      </p:pic>
      <p:sp>
        <p:nvSpPr>
          <p:cNvPr id="7" name="TextBox 6">
            <a:extLst>
              <a:ext uri="{FF2B5EF4-FFF2-40B4-BE49-F238E27FC236}">
                <a16:creationId xmlns:a16="http://schemas.microsoft.com/office/drawing/2014/main" id="{69CCBAB6-FE4A-7EA3-7C6B-960C1C9036EA}"/>
              </a:ext>
            </a:extLst>
          </p:cNvPr>
          <p:cNvSpPr txBox="1"/>
          <p:nvPr/>
        </p:nvSpPr>
        <p:spPr>
          <a:xfrm>
            <a:off x="8875776" y="4862071"/>
            <a:ext cx="3202725" cy="276999"/>
          </a:xfrm>
          <a:prstGeom prst="rect">
            <a:avLst/>
          </a:prstGeom>
          <a:noFill/>
        </p:spPr>
        <p:txBody>
          <a:bodyPr wrap="square">
            <a:spAutoFit/>
          </a:bodyPr>
          <a:lstStyle/>
          <a:p>
            <a:r>
              <a:rPr lang="en-US" sz="1200" dirty="0">
                <a:latin typeface="Bahnschrift SemiLight"/>
              </a:rPr>
              <a:t>Source: </a:t>
            </a:r>
            <a:r>
              <a:rPr lang="en-US" sz="1200" dirty="0">
                <a:latin typeface="Bahnschrift SemiLight"/>
                <a:hlinkClick r:id="rId2"/>
              </a:rPr>
              <a:t>https://www.figma.com/@atlassian</a:t>
            </a:r>
            <a:endParaRPr lang="en-US" sz="1200" dirty="0">
              <a:latin typeface="Bahnschrift SemiLight"/>
            </a:endParaRPr>
          </a:p>
        </p:txBody>
      </p:sp>
    </p:spTree>
    <p:extLst>
      <p:ext uri="{BB962C8B-B14F-4D97-AF65-F5344CB8AC3E}">
        <p14:creationId xmlns:p14="http://schemas.microsoft.com/office/powerpoint/2010/main" val="2626583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CB9C1-4273-1A54-8C16-2999D333E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A26897-4D11-E773-416E-B35619CA1223}"/>
              </a:ext>
            </a:extLst>
          </p:cNvPr>
          <p:cNvSpPr>
            <a:spLocks noGrp="1"/>
          </p:cNvSpPr>
          <p:nvPr>
            <p:ph type="title"/>
          </p:nvPr>
        </p:nvSpPr>
        <p:spPr/>
        <p:txBody>
          <a:bodyPr/>
          <a:lstStyle/>
          <a:p>
            <a:r>
              <a:rPr lang="en-US" dirty="0">
                <a:latin typeface="Bahnschrift SemiBold"/>
              </a:rPr>
              <a:t>Examples</a:t>
            </a:r>
            <a:endParaRPr lang="en-US" dirty="0"/>
          </a:p>
        </p:txBody>
      </p:sp>
      <p:sp>
        <p:nvSpPr>
          <p:cNvPr id="3" name="Content Placeholder 2">
            <a:extLst>
              <a:ext uri="{FF2B5EF4-FFF2-40B4-BE49-F238E27FC236}">
                <a16:creationId xmlns:a16="http://schemas.microsoft.com/office/drawing/2014/main" id="{D59EB492-7127-AF4E-A982-863D0313F4D5}"/>
              </a:ext>
            </a:extLst>
          </p:cNvPr>
          <p:cNvSpPr>
            <a:spLocks noGrp="1"/>
          </p:cNvSpPr>
          <p:nvPr>
            <p:ph sz="half" idx="1"/>
          </p:nvPr>
        </p:nvSpPr>
        <p:spPr>
          <a:xfrm>
            <a:off x="838200" y="1825625"/>
            <a:ext cx="6344478" cy="4351338"/>
          </a:xfrm>
        </p:spPr>
        <p:txBody>
          <a:bodyPr vert="horz" lIns="91440" tIns="45720" rIns="91440" bIns="45720" rtlCol="0" anchor="t">
            <a:noAutofit/>
          </a:bodyPr>
          <a:lstStyle/>
          <a:p>
            <a:pPr marL="0" indent="0">
              <a:buNone/>
            </a:pPr>
            <a:r>
              <a:rPr lang="en-US" b="1" dirty="0">
                <a:latin typeface="Bahnschrift SemiLight"/>
              </a:rPr>
              <a:t>Carbon</a:t>
            </a:r>
          </a:p>
          <a:p>
            <a:r>
              <a:rPr lang="en-US" dirty="0">
                <a:latin typeface="Bahnschrift SemiLight"/>
              </a:rPr>
              <a:t>Rules of use, design, code, accessibility </a:t>
            </a:r>
            <a:endParaRPr lang="en-US" dirty="0"/>
          </a:p>
          <a:p>
            <a:r>
              <a:rPr lang="en-US" sz="1800" dirty="0">
                <a:latin typeface="Bahnschrift SemiLight"/>
              </a:rPr>
              <a:t>Designing </a:t>
            </a:r>
            <a:endParaRPr lang="en-US" sz="1800" dirty="0"/>
          </a:p>
          <a:p>
            <a:r>
              <a:rPr lang="en-US" sz="1800" dirty="0">
                <a:latin typeface="Bahnschrift SemiLight"/>
              </a:rPr>
              <a:t>Developing </a:t>
            </a:r>
            <a:endParaRPr lang="en-US" sz="1800" dirty="0"/>
          </a:p>
          <a:p>
            <a:r>
              <a:rPr lang="en-US" sz="1800" dirty="0">
                <a:latin typeface="Bahnschrift SemiLight"/>
              </a:rPr>
              <a:t>Contributing </a:t>
            </a:r>
            <a:endParaRPr lang="en-US" sz="1800" dirty="0"/>
          </a:p>
          <a:p>
            <a:r>
              <a:rPr lang="en-US" sz="1800" dirty="0">
                <a:latin typeface="Bahnschrift SemiLight"/>
              </a:rPr>
              <a:t>Migrating </a:t>
            </a:r>
            <a:endParaRPr lang="en-US" sz="1800" dirty="0"/>
          </a:p>
          <a:p>
            <a:r>
              <a:rPr lang="en-US" sz="1800" dirty="0">
                <a:latin typeface="Bahnschrift SemiLight"/>
              </a:rPr>
              <a:t>Guidelines </a:t>
            </a:r>
            <a:endParaRPr lang="en-US" sz="1800" dirty="0"/>
          </a:p>
          <a:p>
            <a:r>
              <a:rPr lang="en-US" sz="1800" dirty="0">
                <a:latin typeface="Bahnschrift SemiLight"/>
              </a:rPr>
              <a:t>Components </a:t>
            </a:r>
            <a:endParaRPr lang="en-US" sz="1800" dirty="0"/>
          </a:p>
          <a:p>
            <a:r>
              <a:rPr lang="en-US" sz="1800" dirty="0">
                <a:latin typeface="Bahnschrift SemiLight"/>
              </a:rPr>
              <a:t>Patterns </a:t>
            </a:r>
            <a:endParaRPr lang="en-US" sz="1800" dirty="0"/>
          </a:p>
          <a:p>
            <a:r>
              <a:rPr lang="en-US" sz="1800" dirty="0">
                <a:latin typeface="Bahnschrift SemiLight"/>
              </a:rPr>
              <a:t>Community assets </a:t>
            </a:r>
            <a:endParaRPr lang="en-US" sz="1800" dirty="0"/>
          </a:p>
          <a:p>
            <a:r>
              <a:rPr lang="en-US" sz="1800" dirty="0">
                <a:latin typeface="Bahnschrift SemiLight"/>
              </a:rPr>
              <a:t>Data visualization </a:t>
            </a:r>
          </a:p>
          <a:p>
            <a:endParaRPr lang="en-US" sz="1800" dirty="0"/>
          </a:p>
        </p:txBody>
      </p:sp>
      <p:pic>
        <p:nvPicPr>
          <p:cNvPr id="6" name="image 14" descr="preencoded.png">
            <a:extLst>
              <a:ext uri="{FF2B5EF4-FFF2-40B4-BE49-F238E27FC236}">
                <a16:creationId xmlns:a16="http://schemas.microsoft.com/office/drawing/2014/main" id="{939C030E-AE3F-85A0-2CC0-526FF6D0DC02}"/>
              </a:ext>
            </a:extLst>
          </p:cNvPr>
          <p:cNvPicPr>
            <a:picLocks noChangeAspect="1"/>
          </p:cNvPicPr>
          <p:nvPr/>
        </p:nvPicPr>
        <p:blipFill>
          <a:blip r:embed="rId2"/>
          <a:srcRect/>
          <a:stretch/>
        </p:blipFill>
        <p:spPr>
          <a:xfrm>
            <a:off x="4890052" y="3059113"/>
            <a:ext cx="6673850" cy="3117850"/>
          </a:xfrm>
          <a:prstGeom prst="rect">
            <a:avLst/>
          </a:prstGeom>
        </p:spPr>
      </p:pic>
      <p:sp>
        <p:nvSpPr>
          <p:cNvPr id="5" name="TextBox 4">
            <a:extLst>
              <a:ext uri="{FF2B5EF4-FFF2-40B4-BE49-F238E27FC236}">
                <a16:creationId xmlns:a16="http://schemas.microsoft.com/office/drawing/2014/main" id="{3819480F-02C5-A6E5-F25B-56E946367942}"/>
              </a:ext>
            </a:extLst>
          </p:cNvPr>
          <p:cNvSpPr txBox="1"/>
          <p:nvPr/>
        </p:nvSpPr>
        <p:spPr>
          <a:xfrm>
            <a:off x="8692738" y="6215876"/>
            <a:ext cx="6096000" cy="276999"/>
          </a:xfrm>
          <a:prstGeom prst="rect">
            <a:avLst/>
          </a:prstGeom>
          <a:noFill/>
        </p:spPr>
        <p:txBody>
          <a:bodyPr wrap="square">
            <a:spAutoFit/>
          </a:bodyPr>
          <a:lstStyle/>
          <a:p>
            <a:r>
              <a:rPr lang="en-US" sz="1200" dirty="0">
                <a:latin typeface="Bahnschrift SemiLight"/>
              </a:rPr>
              <a:t>Source: </a:t>
            </a:r>
            <a:r>
              <a:rPr lang="en-US" sz="1200" dirty="0">
                <a:latin typeface="Bahnschrift SemiLight"/>
                <a:hlinkClick r:id="rId3"/>
              </a:rPr>
              <a:t>https://www.figma.com/@ibmorg</a:t>
            </a:r>
            <a:r>
              <a:rPr lang="en-US" sz="1200" dirty="0">
                <a:latin typeface="Bahnschrift SemiLight"/>
              </a:rPr>
              <a:t> </a:t>
            </a:r>
            <a:endParaRPr lang="en-US" sz="1200" dirty="0"/>
          </a:p>
        </p:txBody>
      </p:sp>
    </p:spTree>
    <p:extLst>
      <p:ext uri="{BB962C8B-B14F-4D97-AF65-F5344CB8AC3E}">
        <p14:creationId xmlns:p14="http://schemas.microsoft.com/office/powerpoint/2010/main" val="289269615"/>
      </p:ext>
    </p:extLst>
  </p:cSld>
  <p:clrMapOvr>
    <a:masterClrMapping/>
  </p:clrMapOvr>
</p:sld>
</file>

<file path=ppt/theme/theme1.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31140c4-3360-46ff-98f6-a26ac4f9e7c6">
      <Terms xmlns="http://schemas.microsoft.com/office/infopath/2007/PartnerControls"/>
    </lcf76f155ced4ddcb4097134ff3c332f>
    <TaxCatchAll xmlns="bf2580ef-a796-40e3-be8d-6830ba55d2d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8504FBE6F52C04FB2A4B7EA498E9F89" ma:contentTypeVersion="18" ma:contentTypeDescription="Crée un document." ma:contentTypeScope="" ma:versionID="09e788d4802a0e206b83f1c0cd705eb8">
  <xsd:schema xmlns:xsd="http://www.w3.org/2001/XMLSchema" xmlns:xs="http://www.w3.org/2001/XMLSchema" xmlns:p="http://schemas.microsoft.com/office/2006/metadata/properties" xmlns:ns2="131140c4-3360-46ff-98f6-a26ac4f9e7c6" xmlns:ns3="bf2580ef-a796-40e3-be8d-6830ba55d2d8" targetNamespace="http://schemas.microsoft.com/office/2006/metadata/properties" ma:root="true" ma:fieldsID="f903dc179cf8702b1581213b1569452f" ns2:_="" ns3:_="">
    <xsd:import namespace="131140c4-3360-46ff-98f6-a26ac4f9e7c6"/>
    <xsd:import namespace="bf2580ef-a796-40e3-be8d-6830ba55d2d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2:MediaLengthInSeconds" minOccurs="0"/>
                <xsd:element ref="ns3:SharedWithUsers" minOccurs="0"/>
                <xsd:element ref="ns3:SharedWithDetail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1140c4-3360-46ff-98f6-a26ac4f9e7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3907250d-aa00-4f19-8a1b-ff6a91677b1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f2580ef-a796-40e3-be8d-6830ba55d2d8" elementFormDefault="qualified">
    <xsd:import namespace="http://schemas.microsoft.com/office/2006/documentManagement/types"/>
    <xsd:import namespace="http://schemas.microsoft.com/office/infopath/2007/PartnerControls"/>
    <xsd:element name="SharedWithUsers" ma:index="1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Partagé avec détails" ma:internalName="SharedWithDetails" ma:readOnly="true">
      <xsd:simpleType>
        <xsd:restriction base="dms:Note">
          <xsd:maxLength value="255"/>
        </xsd:restriction>
      </xsd:simpleType>
    </xsd:element>
    <xsd:element name="TaxCatchAll" ma:index="23" nillable="true" ma:displayName="Taxonomy Catch All Column" ma:hidden="true" ma:list="{eb8aacb9-cb6a-4872-9b78-6276c0f03934}" ma:internalName="TaxCatchAll" ma:showField="CatchAllData" ma:web="bf2580ef-a796-40e3-be8d-6830ba55d2d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444DCB-F353-45D1-89E5-844BE481A4DD}">
  <ds:schemaRefs>
    <ds:schemaRef ds:uri="http://purl.org/dc/terms/"/>
    <ds:schemaRef ds:uri="http://schemas.microsoft.com/office/2006/documentManagement/types"/>
    <ds:schemaRef ds:uri="http://schemas.microsoft.com/office/2006/metadata/properties"/>
    <ds:schemaRef ds:uri="d1e65d10-a41e-4ab0-a082-e2a72231be5f"/>
    <ds:schemaRef ds:uri="http://schemas.microsoft.com/office/infopath/2007/PartnerControls"/>
    <ds:schemaRef ds:uri="http://purl.org/dc/elements/1.1/"/>
    <ds:schemaRef ds:uri="http://purl.org/dc/dcmitype/"/>
    <ds:schemaRef ds:uri="http://schemas.openxmlformats.org/package/2006/metadata/core-properties"/>
    <ds:schemaRef ds:uri="http://www.w3.org/XML/1998/namespace"/>
    <ds:schemaRef ds:uri="131140c4-3360-46ff-98f6-a26ac4f9e7c6"/>
    <ds:schemaRef ds:uri="bf2580ef-a796-40e3-be8d-6830ba55d2d8"/>
  </ds:schemaRefs>
</ds:datastoreItem>
</file>

<file path=customXml/itemProps2.xml><?xml version="1.0" encoding="utf-8"?>
<ds:datastoreItem xmlns:ds="http://schemas.openxmlformats.org/officeDocument/2006/customXml" ds:itemID="{389672BA-7CA2-49B3-9276-04BDDF1CEE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1140c4-3360-46ff-98f6-a26ac4f9e7c6"/>
    <ds:schemaRef ds:uri="bf2580ef-a796-40e3-be8d-6830ba55d2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D28DCC9-3A7C-46E0-AF69-E90CB586C3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5794</TotalTime>
  <Words>4011</Words>
  <Application>Microsoft Office PowerPoint</Application>
  <PresentationFormat>Widescreen</PresentationFormat>
  <Paragraphs>526</Paragraphs>
  <Slides>66</Slides>
  <Notes>24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66</vt:i4>
      </vt:variant>
    </vt:vector>
  </HeadingPairs>
  <TitlesOfParts>
    <vt:vector size="83" baseType="lpstr">
      <vt:lpstr>Arial</vt:lpstr>
      <vt:lpstr>Arial,Sans-Serif</vt:lpstr>
      <vt:lpstr>Bahnschrift</vt:lpstr>
      <vt:lpstr>Bahnschrift SemiBold</vt:lpstr>
      <vt:lpstr>Bahnschrift SemiLight</vt:lpstr>
      <vt:lpstr>Calibri</vt:lpstr>
      <vt:lpstr>Calibri Light</vt:lpstr>
      <vt:lpstr>Courier New</vt:lpstr>
      <vt:lpstr>Courier New,monospace</vt:lpstr>
      <vt:lpstr>Helvetica Neue</vt:lpstr>
      <vt:lpstr>Montserrat</vt:lpstr>
      <vt:lpstr>Roboto</vt:lpstr>
      <vt:lpstr>Roboto Black</vt:lpstr>
      <vt:lpstr>Roboto Medium</vt:lpstr>
      <vt:lpstr>Satoshi Bold</vt:lpstr>
      <vt:lpstr>Satoshi Regular</vt:lpstr>
      <vt:lpstr>Tema sustava Office</vt:lpstr>
      <vt:lpstr>Design System &amp; Prototyping</vt:lpstr>
      <vt:lpstr>Design System &amp; Protoyping</vt:lpstr>
      <vt:lpstr>Summary</vt:lpstr>
      <vt:lpstr>Introduction to Design System</vt:lpstr>
      <vt:lpstr>What is a Design System ?</vt:lpstr>
      <vt:lpstr>The benefits of the  design system</vt:lpstr>
      <vt:lpstr>Examples</vt:lpstr>
      <vt:lpstr>Examples</vt:lpstr>
      <vt:lpstr>Examples</vt:lpstr>
      <vt:lpstr>Examples</vt:lpstr>
      <vt:lpstr>Some principles of a design system </vt:lpstr>
      <vt:lpstr>Roles &amp; Responsibilities </vt:lpstr>
      <vt:lpstr>Who should be part of your core team? </vt:lpstr>
      <vt:lpstr>Conducting a Design System project</vt:lpstr>
      <vt:lpstr>Alignment</vt:lpstr>
      <vt:lpstr>Alignment</vt:lpstr>
      <vt:lpstr>Alignment</vt:lpstr>
      <vt:lpstr>Alignment</vt:lpstr>
      <vt:lpstr>Alignment</vt:lpstr>
      <vt:lpstr>2. Inventory and file structure </vt:lpstr>
      <vt:lpstr>2. Inventory and file structure </vt:lpstr>
      <vt:lpstr>2. Inventory and file structure </vt:lpstr>
      <vt:lpstr>EXERCISE</vt:lpstr>
      <vt:lpstr>Example: zalando</vt:lpstr>
      <vt:lpstr>Example: zalando</vt:lpstr>
      <vt:lpstr>Example: zalando </vt:lpstr>
      <vt:lpstr>Hierarchy</vt:lpstr>
      <vt:lpstr>File structure of your DS</vt:lpstr>
      <vt:lpstr>File structure of your DS</vt:lpstr>
      <vt:lpstr>File structure of your DS</vt:lpstr>
      <vt:lpstr>File structure of your DS</vt:lpstr>
      <vt:lpstr>File structure of your DS </vt:lpstr>
      <vt:lpstr>Nomenclature</vt:lpstr>
      <vt:lpstr>Examples / Links </vt:lpstr>
      <vt:lpstr>Icons</vt:lpstr>
      <vt:lpstr>Components</vt:lpstr>
      <vt:lpstr>Documentation: accessibility</vt:lpstr>
      <vt:lpstr>Documentation: accessibility</vt:lpstr>
      <vt:lpstr>Documentation Tool</vt:lpstr>
      <vt:lpstr>Tips and tricks</vt:lpstr>
      <vt:lpstr>Tips and tricks: styles</vt:lpstr>
      <vt:lpstr>Tips and tricks: nomenclature</vt:lpstr>
      <vt:lpstr>Tips and tricks : changes</vt:lpstr>
      <vt:lpstr>Tips and tricks : annotation</vt:lpstr>
      <vt:lpstr>Tips and tricks : branch system </vt:lpstr>
      <vt:lpstr>Tips and tricks : move styles</vt:lpstr>
      <vt:lpstr>Tips and tricks : moving components </vt:lpstr>
      <vt:lpstr>Tips and tricks : slot components </vt:lpstr>
      <vt:lpstr>Different types of UI</vt:lpstr>
      <vt:lpstr>DISCUSSION</vt:lpstr>
      <vt:lpstr>Zoning</vt:lpstr>
      <vt:lpstr>Zoning</vt:lpstr>
      <vt:lpstr>Low-fi wireframe </vt:lpstr>
      <vt:lpstr>Low-fi wireframe </vt:lpstr>
      <vt:lpstr>Low-fi wireframe </vt:lpstr>
      <vt:lpstr>High-fi wireframe </vt:lpstr>
      <vt:lpstr>Interactive prototyping </vt:lpstr>
      <vt:lpstr>Interactive prototyping </vt:lpstr>
      <vt:lpstr>What ? When ? </vt:lpstr>
      <vt:lpstr>Practice</vt:lpstr>
      <vt:lpstr>RESSOURCES</vt:lpstr>
      <vt:lpstr>RESSOURCES</vt:lpstr>
      <vt:lpstr>RESSOURCES</vt:lpstr>
      <vt:lpstr>RESSOURCES</vt:lpstr>
      <vt:lpstr>RESSOURCES</vt:lpstr>
      <vt:lpstr>ADDITIONAL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Božica Bajčić</dc:creator>
  <cp:lastModifiedBy>Julie Moors</cp:lastModifiedBy>
  <cp:revision>329</cp:revision>
  <dcterms:created xsi:type="dcterms:W3CDTF">2024-02-12T13:35:47Z</dcterms:created>
  <dcterms:modified xsi:type="dcterms:W3CDTF">2025-07-16T14:10:55Z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0x01010048504FBE6F52C04FB2A4B7EA498E9F89</vt:lpwstr>
  </property>
</Properties>
</file>